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5"/>
  </p:sldMasterIdLst>
  <p:notesMasterIdLst>
    <p:notesMasterId r:id="rId21"/>
  </p:notesMasterIdLst>
  <p:sldIdLst>
    <p:sldId id="257" r:id="rId6"/>
    <p:sldId id="272" r:id="rId7"/>
    <p:sldId id="267" r:id="rId8"/>
    <p:sldId id="264" r:id="rId9"/>
    <p:sldId id="276" r:id="rId10"/>
    <p:sldId id="280" r:id="rId11"/>
    <p:sldId id="277" r:id="rId12"/>
    <p:sldId id="281" r:id="rId13"/>
    <p:sldId id="278" r:id="rId14"/>
    <p:sldId id="282" r:id="rId15"/>
    <p:sldId id="274" r:id="rId16"/>
    <p:sldId id="275" r:id="rId17"/>
    <p:sldId id="269" r:id="rId18"/>
    <p:sldId id="270" r:id="rId19"/>
    <p:sldId id="271"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7DF96B-2FB4-6D56-8F06-1054DAAF63FC}" name="Julie Baxter" initials="JB" userId="S::julie.baxter@ipaustralia.gov.au::df4d3520-f54c-474a-ab2c-2fc9ece9dbad" providerId="AD"/>
  <p188:author id="{9902F5E2-138F-2180-E104-15522B2AA445}" name="Rachel Dunn" initials="RD" userId="S::rachel.dunn@ipaustralia.gov.au::dc7d6dc0-ed19-4ec6-b4e6-c90bdf6fca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D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p:normalViewPr>
  <p:slideViewPr>
    <p:cSldViewPr snapToGrid="0">
      <p:cViewPr varScale="1">
        <p:scale>
          <a:sx n="95" d="100"/>
          <a:sy n="95" d="100"/>
        </p:scale>
        <p:origin x="39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3" d="100"/>
          <a:sy n="113" d="100"/>
        </p:scale>
        <p:origin x="5220"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solidFill>
                  <a:schemeClr val="accent5">
                    <a:lumMod val="25000"/>
                  </a:schemeClr>
                </a:solidFill>
              </a:rPr>
              <a:t>TTIPAB Committees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TTIPAB Committees</c:v>
                </c:pt>
              </c:strCache>
            </c:strRef>
          </c:tx>
          <c:spPr>
            <a:solidFill>
              <a:schemeClr val="accent1">
                <a:lumMod val="90000"/>
              </a:schemeClr>
            </a:solidFill>
            <a:ln>
              <a:solidFill>
                <a:schemeClr val="accent1">
                  <a:lumMod val="25000"/>
                </a:schemeClr>
              </a:solidFill>
            </a:ln>
          </c:spPr>
          <c:dPt>
            <c:idx val="0"/>
            <c:bubble3D val="0"/>
            <c:spPr>
              <a:solidFill>
                <a:schemeClr val="accent1">
                  <a:lumMod val="90000"/>
                </a:schemeClr>
              </a:solidFill>
              <a:ln>
                <a:solidFill>
                  <a:schemeClr val="accent1">
                    <a:lumMod val="25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C7A-46D1-98CD-88C0BF0E9124}"/>
              </c:ext>
            </c:extLst>
          </c:dPt>
          <c:dPt>
            <c:idx val="1"/>
            <c:bubble3D val="0"/>
            <c:explosion val="13"/>
            <c:spPr>
              <a:solidFill>
                <a:schemeClr val="accent4">
                  <a:lumMod val="75000"/>
                </a:schemeClr>
              </a:solidFill>
              <a:ln>
                <a:solidFill>
                  <a:schemeClr val="accent1">
                    <a:lumMod val="25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1C7A-46D1-98CD-88C0BF0E9124}"/>
              </c:ext>
            </c:extLst>
          </c:dPt>
          <c:dPt>
            <c:idx val="2"/>
            <c:bubble3D val="0"/>
            <c:spPr>
              <a:solidFill>
                <a:schemeClr val="accent1">
                  <a:lumMod val="90000"/>
                </a:schemeClr>
              </a:solidFill>
              <a:ln>
                <a:solidFill>
                  <a:schemeClr val="accent1">
                    <a:lumMod val="25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C7A-46D1-98CD-88C0BF0E9124}"/>
              </c:ext>
            </c:extLst>
          </c:dPt>
          <c:dPt>
            <c:idx val="3"/>
            <c:bubble3D val="0"/>
            <c:spPr>
              <a:solidFill>
                <a:schemeClr val="accent1">
                  <a:lumMod val="90000"/>
                </a:schemeClr>
              </a:solidFill>
              <a:ln>
                <a:solidFill>
                  <a:schemeClr val="accent1">
                    <a:lumMod val="25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C7A-46D1-98CD-88C0BF0E9124}"/>
              </c:ext>
            </c:extLst>
          </c:dPt>
          <c:dPt>
            <c:idx val="4"/>
            <c:bubble3D val="0"/>
            <c:spPr>
              <a:solidFill>
                <a:schemeClr val="accent1">
                  <a:lumMod val="90000"/>
                </a:schemeClr>
              </a:solidFill>
              <a:ln>
                <a:solidFill>
                  <a:schemeClr val="accent1">
                    <a:lumMod val="25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C7A-46D1-98CD-88C0BF0E9124}"/>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tx2"/>
                        </a:solidFill>
                        <a:latin typeface="+mn-lt"/>
                        <a:ea typeface="+mn-ea"/>
                        <a:cs typeface="+mn-cs"/>
                      </a:defRPr>
                    </a:pPr>
                    <a:r>
                      <a:rPr lang="en-US"/>
                      <a:t>Accreditation</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1C7A-46D1-98CD-88C0BF0E9124}"/>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tx2"/>
                        </a:solidFill>
                        <a:latin typeface="+mn-lt"/>
                        <a:ea typeface="+mn-ea"/>
                        <a:cs typeface="+mn-cs"/>
                      </a:defRPr>
                    </a:pPr>
                    <a:r>
                      <a:rPr lang="en-US" sz="1600" dirty="0"/>
                      <a:t>Disciplinary</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1C7A-46D1-98CD-88C0BF0E9124}"/>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tx2"/>
                        </a:solidFill>
                        <a:latin typeface="+mn-lt"/>
                        <a:ea typeface="+mn-ea"/>
                        <a:cs typeface="+mn-cs"/>
                      </a:defRPr>
                    </a:pPr>
                    <a:r>
                      <a:rPr lang="en-US" dirty="0"/>
                      <a:t>Communications </a:t>
                    </a:r>
                    <a:r>
                      <a:rPr lang="en-US" baseline="0" dirty="0"/>
                      <a:t> / </a:t>
                    </a:r>
                    <a:r>
                      <a:rPr lang="en-US" dirty="0"/>
                      <a:t>Outreach</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1C7A-46D1-98CD-88C0BF0E9124}"/>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tx2"/>
                        </a:solidFill>
                        <a:latin typeface="+mn-lt"/>
                        <a:ea typeface="+mn-ea"/>
                        <a:cs typeface="+mn-cs"/>
                      </a:defRPr>
                    </a:pPr>
                    <a:r>
                      <a:rPr lang="en-US" dirty="0">
                        <a:solidFill>
                          <a:schemeClr val="tx2"/>
                        </a:solidFill>
                      </a:rPr>
                      <a:t>Exemptions</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1C7A-46D1-98CD-88C0BF0E9124}"/>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tx2"/>
                        </a:solidFill>
                        <a:latin typeface="+mn-lt"/>
                        <a:ea typeface="+mn-ea"/>
                        <a:cs typeface="+mn-cs"/>
                      </a:defRPr>
                    </a:pPr>
                    <a:r>
                      <a:rPr lang="en-US"/>
                      <a:t>Qualifications</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1C7A-46D1-98CD-88C0BF0E9124}"/>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2"/>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1st Qtr</c:v>
                </c:pt>
                <c:pt idx="1">
                  <c:v>2nd Qtr</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1C7A-46D1-98CD-88C0BF0E912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 Complaints</c:v>
                </c:pt>
              </c:strCache>
            </c:strRef>
          </c:tx>
          <c:spPr>
            <a:solidFill>
              <a:schemeClr val="accent1"/>
            </a:solidFill>
            <a:ln>
              <a:noFill/>
            </a:ln>
            <a:effectLst/>
          </c:spPr>
          <c:invertIfNegative val="0"/>
          <c:cat>
            <c:strRef>
              <c:f>Sheet1!$A$2:$A$5</c:f>
              <c:strCache>
                <c:ptCount val="3"/>
                <c:pt idx="0">
                  <c:v>Patents</c:v>
                </c:pt>
                <c:pt idx="1">
                  <c:v>Trade Marks</c:v>
                </c:pt>
                <c:pt idx="2">
                  <c:v>Copyright/Legal</c:v>
                </c:pt>
              </c:strCache>
            </c:strRef>
          </c:cat>
          <c:val>
            <c:numRef>
              <c:f>Sheet1!$B$2:$B$5</c:f>
              <c:numCache>
                <c:formatCode>General</c:formatCode>
                <c:ptCount val="4"/>
                <c:pt idx="0">
                  <c:v>57</c:v>
                </c:pt>
                <c:pt idx="1">
                  <c:v>41</c:v>
                </c:pt>
                <c:pt idx="2">
                  <c:v>2</c:v>
                </c:pt>
              </c:numCache>
            </c:numRef>
          </c:val>
          <c:extLst>
            <c:ext xmlns:c16="http://schemas.microsoft.com/office/drawing/2014/chart" uri="{C3380CC4-5D6E-409C-BE32-E72D297353CC}">
              <c16:uniqueId val="{00000000-6EBC-46BC-B3D5-EABB6AF2238D}"/>
            </c:ext>
          </c:extLst>
        </c:ser>
        <c:dLbls>
          <c:showLegendKey val="0"/>
          <c:showVal val="0"/>
          <c:showCatName val="0"/>
          <c:showSerName val="0"/>
          <c:showPercent val="0"/>
          <c:showBubbleSize val="0"/>
        </c:dLbls>
        <c:gapWidth val="182"/>
        <c:axId val="937373664"/>
        <c:axId val="937365504"/>
      </c:barChart>
      <c:catAx>
        <c:axId val="937373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7365504"/>
        <c:crosses val="autoZero"/>
        <c:auto val="1"/>
        <c:lblAlgn val="ctr"/>
        <c:lblOffset val="100"/>
        <c:noMultiLvlLbl val="0"/>
      </c:catAx>
      <c:valAx>
        <c:axId val="937365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737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6">
                  <a:shade val="47000"/>
                </a:schemeClr>
              </a:solidFill>
              <a:ln w="19050">
                <a:solidFill>
                  <a:schemeClr val="lt1"/>
                </a:solidFill>
              </a:ln>
              <a:effectLst/>
            </c:spPr>
            <c:extLst>
              <c:ext xmlns:c16="http://schemas.microsoft.com/office/drawing/2014/chart" uri="{C3380CC4-5D6E-409C-BE32-E72D297353CC}">
                <c16:uniqueId val="{00000007-C895-4047-A9D7-49454F8EE684}"/>
              </c:ext>
            </c:extLst>
          </c:dPt>
          <c:dPt>
            <c:idx val="1"/>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8-C895-4047-A9D7-49454F8EE684}"/>
              </c:ext>
            </c:extLst>
          </c:dPt>
          <c:dPt>
            <c:idx val="2"/>
            <c:bubble3D val="0"/>
            <c:spPr>
              <a:solidFill>
                <a:schemeClr val="accent6">
                  <a:shade val="82000"/>
                </a:schemeClr>
              </a:solidFill>
              <a:ln w="19050">
                <a:solidFill>
                  <a:schemeClr val="lt1"/>
                </a:solidFill>
              </a:ln>
              <a:effectLst/>
            </c:spPr>
            <c:extLst>
              <c:ext xmlns:c16="http://schemas.microsoft.com/office/drawing/2014/chart" uri="{C3380CC4-5D6E-409C-BE32-E72D297353CC}">
                <c16:uniqueId val="{00000009-C895-4047-A9D7-49454F8EE684}"/>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A-C895-4047-A9D7-49454F8EE684}"/>
              </c:ext>
            </c:extLst>
          </c:dPt>
          <c:dPt>
            <c:idx val="4"/>
            <c:bubble3D val="0"/>
            <c:spPr>
              <a:solidFill>
                <a:schemeClr val="accent6">
                  <a:tint val="83000"/>
                </a:schemeClr>
              </a:solidFill>
              <a:ln w="19050">
                <a:solidFill>
                  <a:schemeClr val="lt1"/>
                </a:solidFill>
              </a:ln>
              <a:effectLst/>
            </c:spPr>
            <c:extLst>
              <c:ext xmlns:c16="http://schemas.microsoft.com/office/drawing/2014/chart" uri="{C3380CC4-5D6E-409C-BE32-E72D297353CC}">
                <c16:uniqueId val="{0000000B-C895-4047-A9D7-49454F8EE684}"/>
              </c:ext>
            </c:extLst>
          </c:dPt>
          <c:dPt>
            <c:idx val="5"/>
            <c:bubble3D val="0"/>
            <c:spPr>
              <a:solidFill>
                <a:schemeClr val="accent6">
                  <a:tint val="65000"/>
                </a:schemeClr>
              </a:solidFill>
              <a:ln w="19050">
                <a:solidFill>
                  <a:schemeClr val="lt1"/>
                </a:solidFill>
              </a:ln>
              <a:effectLst/>
            </c:spPr>
            <c:extLst>
              <c:ext xmlns:c16="http://schemas.microsoft.com/office/drawing/2014/chart" uri="{C3380CC4-5D6E-409C-BE32-E72D297353CC}">
                <c16:uniqueId val="{0000000D-C895-4047-A9D7-49454F8EE684}"/>
              </c:ext>
            </c:extLst>
          </c:dPt>
          <c:dPt>
            <c:idx val="6"/>
            <c:bubble3D val="0"/>
            <c:spPr>
              <a:solidFill>
                <a:schemeClr val="accent6">
                  <a:tint val="48000"/>
                </a:schemeClr>
              </a:solidFill>
              <a:ln w="19050">
                <a:solidFill>
                  <a:schemeClr val="lt1"/>
                </a:solidFill>
              </a:ln>
              <a:effectLst/>
            </c:spPr>
            <c:extLst>
              <c:ext xmlns:c16="http://schemas.microsoft.com/office/drawing/2014/chart" uri="{C3380CC4-5D6E-409C-BE32-E72D297353CC}">
                <c16:uniqueId val="{0000000C-C895-4047-A9D7-49454F8EE684}"/>
              </c:ext>
            </c:extLst>
          </c:dPt>
          <c:dLbls>
            <c:dLbl>
              <c:idx val="0"/>
              <c:layout>
                <c:manualLayout>
                  <c:x val="0.15069252954057508"/>
                  <c:y val="7.525563341618066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95-4047-A9D7-49454F8EE684}"/>
                </c:ext>
              </c:extLst>
            </c:dLbl>
            <c:dLbl>
              <c:idx val="1"/>
              <c:layout>
                <c:manualLayout>
                  <c:x val="0.16398892920591993"/>
                  <c:y val="-6.543968123146144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95-4047-A9D7-49454F8EE684}"/>
                </c:ext>
              </c:extLst>
            </c:dLbl>
            <c:dLbl>
              <c:idx val="2"/>
              <c:layout>
                <c:manualLayout>
                  <c:x val="-0.1329639966534486"/>
                  <c:y val="0.12433539433977674"/>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95-4047-A9D7-49454F8EE684}"/>
                </c:ext>
              </c:extLst>
            </c:dLbl>
            <c:dLbl>
              <c:idx val="3"/>
              <c:layout>
                <c:manualLayout>
                  <c:x val="-0.16546630694651385"/>
                  <c:y val="2.290388843101156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895-4047-A9D7-49454F8EE684}"/>
                </c:ext>
              </c:extLst>
            </c:dLbl>
            <c:dLbl>
              <c:idx val="4"/>
              <c:layout>
                <c:manualLayout>
                  <c:x val="-0.20535550594254842"/>
                  <c:y val="-2.617587249258460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895-4047-A9D7-49454F8EE684}"/>
                </c:ext>
              </c:extLst>
            </c:dLbl>
            <c:dLbl>
              <c:idx val="5"/>
              <c:layout>
                <c:manualLayout>
                  <c:x val="-0.13591875213463639"/>
                  <c:y val="-0.1537832508939343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895-4047-A9D7-49454F8EE684}"/>
                </c:ext>
              </c:extLst>
            </c:dLbl>
            <c:dLbl>
              <c:idx val="6"/>
              <c:layout>
                <c:manualLayout>
                  <c:x val="4.1366576736628399E-2"/>
                  <c:y val="-0.16359920307865361"/>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95-4047-A9D7-49454F8EE684}"/>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oundRect">
                    <a:avLst/>
                  </a:prstGeom>
                  <a:noFill/>
                  <a:ln>
                    <a:noFill/>
                  </a:ln>
                </c15:spPr>
              </c:ext>
            </c:extLst>
          </c:dLbls>
          <c:cat>
            <c:strRef>
              <c:f>Sheet1!$A$2:$A$8</c:f>
              <c:strCache>
                <c:ptCount val="7"/>
                <c:pt idx="0">
                  <c:v>Competency</c:v>
                </c:pt>
                <c:pt idx="1">
                  <c:v>Integrity</c:v>
                </c:pt>
                <c:pt idx="2">
                  <c:v>Diligence</c:v>
                </c:pt>
                <c:pt idx="3">
                  <c:v>Conflict of interest</c:v>
                </c:pt>
                <c:pt idx="4">
                  <c:v>Privacy</c:v>
                </c:pt>
                <c:pt idx="5">
                  <c:v>Communication</c:v>
                </c:pt>
                <c:pt idx="6">
                  <c:v>Responsibility</c:v>
                </c:pt>
              </c:strCache>
            </c:strRef>
          </c:cat>
          <c:val>
            <c:numRef>
              <c:f>Sheet1!$B$2:$B$8</c:f>
              <c:numCache>
                <c:formatCode>General</c:formatCode>
                <c:ptCount val="7"/>
                <c:pt idx="0">
                  <c:v>14</c:v>
                </c:pt>
                <c:pt idx="1">
                  <c:v>12</c:v>
                </c:pt>
                <c:pt idx="2">
                  <c:v>7</c:v>
                </c:pt>
                <c:pt idx="3">
                  <c:v>5</c:v>
                </c:pt>
                <c:pt idx="4">
                  <c:v>4</c:v>
                </c:pt>
                <c:pt idx="5">
                  <c:v>2</c:v>
                </c:pt>
                <c:pt idx="6">
                  <c:v>1</c:v>
                </c:pt>
              </c:numCache>
            </c:numRef>
          </c:val>
          <c:extLst>
            <c:ext xmlns:c16="http://schemas.microsoft.com/office/drawing/2014/chart" uri="{C3380CC4-5D6E-409C-BE32-E72D297353CC}">
              <c16:uniqueId val="{00000000-C895-4047-A9D7-49454F8EE68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3298B0-93EF-45AF-B4FA-1ACB0B9B7F77}" type="doc">
      <dgm:prSet loTypeId="urn:microsoft.com/office/officeart/2005/8/layout/bProcess3" loCatId="process" qsTypeId="urn:microsoft.com/office/officeart/2005/8/quickstyle/simple4" qsCatId="simple" csTypeId="urn:microsoft.com/office/officeart/2005/8/colors/colorful4" csCatId="colorful" phldr="1"/>
      <dgm:spPr/>
      <dgm:t>
        <a:bodyPr/>
        <a:lstStyle/>
        <a:p>
          <a:endParaRPr lang="en-AU"/>
        </a:p>
      </dgm:t>
    </dgm:pt>
    <dgm:pt modelId="{6DA1DB9C-DE92-4189-8D6D-D1519830C19A}">
      <dgm:prSet phldrT="[Text]"/>
      <dgm:spPr/>
      <dgm:t>
        <a:bodyPr/>
        <a:lstStyle/>
        <a:p>
          <a:r>
            <a:rPr lang="en-AU" dirty="0"/>
            <a:t>Complaint received</a:t>
          </a:r>
        </a:p>
      </dgm:t>
    </dgm:pt>
    <dgm:pt modelId="{ED2CFB68-BAA4-4151-BAD1-10F65FF46E12}" type="parTrans" cxnId="{EE9FBE81-4255-4BC2-818F-97BADEEC9D99}">
      <dgm:prSet/>
      <dgm:spPr/>
      <dgm:t>
        <a:bodyPr/>
        <a:lstStyle/>
        <a:p>
          <a:endParaRPr lang="en-AU"/>
        </a:p>
      </dgm:t>
    </dgm:pt>
    <dgm:pt modelId="{317B6F7D-8D5D-474C-A2E4-C64066BBB1BC}" type="sibTrans" cxnId="{EE9FBE81-4255-4BC2-818F-97BADEEC9D99}">
      <dgm:prSet/>
      <dgm:spPr/>
      <dgm:t>
        <a:bodyPr/>
        <a:lstStyle/>
        <a:p>
          <a:endParaRPr lang="en-AU"/>
        </a:p>
      </dgm:t>
    </dgm:pt>
    <dgm:pt modelId="{CB2CF414-5383-404A-BB3B-9FD3A1DC500E}">
      <dgm:prSet phldrT="[Text]"/>
      <dgm:spPr/>
      <dgm:t>
        <a:bodyPr/>
        <a:lstStyle/>
        <a:p>
          <a:r>
            <a:rPr lang="en-AU"/>
            <a:t>Secretariat corresponds with both parties</a:t>
          </a:r>
        </a:p>
      </dgm:t>
    </dgm:pt>
    <dgm:pt modelId="{E70DAC9F-EC15-48B7-8A12-56F953A5C2C0}" type="parTrans" cxnId="{3A4277F1-904F-45C6-9E7F-4F824E326264}">
      <dgm:prSet/>
      <dgm:spPr/>
      <dgm:t>
        <a:bodyPr/>
        <a:lstStyle/>
        <a:p>
          <a:endParaRPr lang="en-AU"/>
        </a:p>
      </dgm:t>
    </dgm:pt>
    <dgm:pt modelId="{6F9A755D-C0B6-460D-968F-970A62CB57DE}" type="sibTrans" cxnId="{3A4277F1-904F-45C6-9E7F-4F824E326264}">
      <dgm:prSet/>
      <dgm:spPr/>
      <dgm:t>
        <a:bodyPr/>
        <a:lstStyle/>
        <a:p>
          <a:endParaRPr lang="en-AU"/>
        </a:p>
      </dgm:t>
    </dgm:pt>
    <dgm:pt modelId="{130E02FC-FA28-467A-AC62-A83603694EA3}">
      <dgm:prSet phldrT="[Text]"/>
      <dgm:spPr/>
      <dgm:t>
        <a:bodyPr/>
        <a:lstStyle/>
        <a:p>
          <a:r>
            <a:rPr lang="en-AU" dirty="0"/>
            <a:t>Material considered by the Board and decision made</a:t>
          </a:r>
        </a:p>
      </dgm:t>
    </dgm:pt>
    <dgm:pt modelId="{56D8D4BD-330B-47EF-80DF-29FF5DFFE098}" type="parTrans" cxnId="{6654BA0B-34CC-4877-A4BB-6C97507779CC}">
      <dgm:prSet/>
      <dgm:spPr/>
      <dgm:t>
        <a:bodyPr/>
        <a:lstStyle/>
        <a:p>
          <a:endParaRPr lang="en-AU"/>
        </a:p>
      </dgm:t>
    </dgm:pt>
    <dgm:pt modelId="{AA711840-6AC4-428A-B449-2E853F7709D9}" type="sibTrans" cxnId="{6654BA0B-34CC-4877-A4BB-6C97507779CC}">
      <dgm:prSet/>
      <dgm:spPr/>
      <dgm:t>
        <a:bodyPr/>
        <a:lstStyle/>
        <a:p>
          <a:endParaRPr lang="en-AU"/>
        </a:p>
      </dgm:t>
    </dgm:pt>
    <dgm:pt modelId="{99A6F2C3-D1FF-4EFA-82AF-A749323C57A0}">
      <dgm:prSet phldrT="[Text]"/>
      <dgm:spPr/>
      <dgm:t>
        <a:bodyPr/>
        <a:lstStyle/>
        <a:p>
          <a:r>
            <a:rPr lang="en-AU"/>
            <a:t>If the matter is not referred to the Tribunal, both parties are informed</a:t>
          </a:r>
        </a:p>
      </dgm:t>
    </dgm:pt>
    <dgm:pt modelId="{EA1EDB46-7D9D-48C5-95F3-F34D2FD594E8}" type="parTrans" cxnId="{48D7AD29-0FA2-4CFC-9AB9-9092490013F9}">
      <dgm:prSet/>
      <dgm:spPr/>
      <dgm:t>
        <a:bodyPr/>
        <a:lstStyle/>
        <a:p>
          <a:endParaRPr lang="en-AU"/>
        </a:p>
      </dgm:t>
    </dgm:pt>
    <dgm:pt modelId="{D5D854A5-7BA6-47F9-BBBA-B09E3E8C3831}" type="sibTrans" cxnId="{48D7AD29-0FA2-4CFC-9AB9-9092490013F9}">
      <dgm:prSet/>
      <dgm:spPr/>
      <dgm:t>
        <a:bodyPr/>
        <a:lstStyle/>
        <a:p>
          <a:endParaRPr lang="en-AU"/>
        </a:p>
      </dgm:t>
    </dgm:pt>
    <dgm:pt modelId="{59B44682-84A2-4084-9D0A-85C5586E0B47}">
      <dgm:prSet phldrT="[Text]"/>
      <dgm:spPr/>
      <dgm:t>
        <a:bodyPr/>
        <a:lstStyle/>
        <a:p>
          <a:r>
            <a:rPr lang="en-AU" dirty="0"/>
            <a:t>If the matter is referred, the Disciplinary Tribunal process takes over</a:t>
          </a:r>
        </a:p>
      </dgm:t>
    </dgm:pt>
    <dgm:pt modelId="{4AC778C6-9F72-46A6-82DD-636F23699746}" type="parTrans" cxnId="{B1D6EC7C-2B7B-41AA-9515-FB798B824A90}">
      <dgm:prSet/>
      <dgm:spPr/>
      <dgm:t>
        <a:bodyPr/>
        <a:lstStyle/>
        <a:p>
          <a:endParaRPr lang="en-AU"/>
        </a:p>
      </dgm:t>
    </dgm:pt>
    <dgm:pt modelId="{DAD33AAC-B768-40D5-9B7E-4E0142E127BF}" type="sibTrans" cxnId="{B1D6EC7C-2B7B-41AA-9515-FB798B824A90}">
      <dgm:prSet/>
      <dgm:spPr/>
      <dgm:t>
        <a:bodyPr/>
        <a:lstStyle/>
        <a:p>
          <a:endParaRPr lang="en-AU"/>
        </a:p>
      </dgm:t>
    </dgm:pt>
    <dgm:pt modelId="{08848207-7AE6-479A-BD9A-73D53ED45F1E}">
      <dgm:prSet phldrT="[Text]"/>
      <dgm:spPr/>
      <dgm:t>
        <a:bodyPr/>
        <a:lstStyle/>
        <a:p>
          <a:r>
            <a:rPr lang="en-AU" dirty="0"/>
            <a:t>The matter is heard by the Disciplinary Tribunal and a written decision published</a:t>
          </a:r>
        </a:p>
      </dgm:t>
    </dgm:pt>
    <dgm:pt modelId="{FDD507E7-2B43-4479-B636-972CDA8E2077}" type="parTrans" cxnId="{A367CF21-0B43-4245-9B07-39BF20EAD127}">
      <dgm:prSet/>
      <dgm:spPr/>
      <dgm:t>
        <a:bodyPr/>
        <a:lstStyle/>
        <a:p>
          <a:endParaRPr lang="en-AU"/>
        </a:p>
      </dgm:t>
    </dgm:pt>
    <dgm:pt modelId="{68BC5C04-4137-4E64-8C3B-2AB0791DF0FB}" type="sibTrans" cxnId="{A367CF21-0B43-4245-9B07-39BF20EAD127}">
      <dgm:prSet/>
      <dgm:spPr/>
      <dgm:t>
        <a:bodyPr/>
        <a:lstStyle/>
        <a:p>
          <a:endParaRPr lang="en-AU"/>
        </a:p>
      </dgm:t>
    </dgm:pt>
    <dgm:pt modelId="{34C18192-E1F3-49FE-8620-82371B936C4B}" type="pres">
      <dgm:prSet presAssocID="{3A3298B0-93EF-45AF-B4FA-1ACB0B9B7F77}" presName="Name0" presStyleCnt="0">
        <dgm:presLayoutVars>
          <dgm:dir/>
          <dgm:resizeHandles val="exact"/>
        </dgm:presLayoutVars>
      </dgm:prSet>
      <dgm:spPr/>
    </dgm:pt>
    <dgm:pt modelId="{A9790B74-B431-4BD2-B400-16AE1122FCB7}" type="pres">
      <dgm:prSet presAssocID="{6DA1DB9C-DE92-4189-8D6D-D1519830C19A}" presName="node" presStyleLbl="node1" presStyleIdx="0" presStyleCnt="6">
        <dgm:presLayoutVars>
          <dgm:bulletEnabled val="1"/>
        </dgm:presLayoutVars>
      </dgm:prSet>
      <dgm:spPr/>
    </dgm:pt>
    <dgm:pt modelId="{4C1042A9-2903-40D7-B957-F7306ACEC10F}" type="pres">
      <dgm:prSet presAssocID="{317B6F7D-8D5D-474C-A2E4-C64066BBB1BC}" presName="sibTrans" presStyleLbl="sibTrans1D1" presStyleIdx="0" presStyleCnt="5"/>
      <dgm:spPr/>
    </dgm:pt>
    <dgm:pt modelId="{D54174E4-2406-47EC-A740-C3EB3C718F59}" type="pres">
      <dgm:prSet presAssocID="{317B6F7D-8D5D-474C-A2E4-C64066BBB1BC}" presName="connectorText" presStyleLbl="sibTrans1D1" presStyleIdx="0" presStyleCnt="5"/>
      <dgm:spPr/>
    </dgm:pt>
    <dgm:pt modelId="{986D292B-4F7B-4AF2-8CB4-A6806E8741F9}" type="pres">
      <dgm:prSet presAssocID="{CB2CF414-5383-404A-BB3B-9FD3A1DC500E}" presName="node" presStyleLbl="node1" presStyleIdx="1" presStyleCnt="6">
        <dgm:presLayoutVars>
          <dgm:bulletEnabled val="1"/>
        </dgm:presLayoutVars>
      </dgm:prSet>
      <dgm:spPr/>
    </dgm:pt>
    <dgm:pt modelId="{1080EF49-5538-4380-B946-CD21FC9E8CD4}" type="pres">
      <dgm:prSet presAssocID="{6F9A755D-C0B6-460D-968F-970A62CB57DE}" presName="sibTrans" presStyleLbl="sibTrans1D1" presStyleIdx="1" presStyleCnt="5"/>
      <dgm:spPr/>
    </dgm:pt>
    <dgm:pt modelId="{80AE8BDE-2540-4BF1-AB7C-F4544E0251B6}" type="pres">
      <dgm:prSet presAssocID="{6F9A755D-C0B6-460D-968F-970A62CB57DE}" presName="connectorText" presStyleLbl="sibTrans1D1" presStyleIdx="1" presStyleCnt="5"/>
      <dgm:spPr/>
    </dgm:pt>
    <dgm:pt modelId="{6E501087-9FFA-45CA-ABF2-2E9398029143}" type="pres">
      <dgm:prSet presAssocID="{130E02FC-FA28-467A-AC62-A83603694EA3}" presName="node" presStyleLbl="node1" presStyleIdx="2" presStyleCnt="6">
        <dgm:presLayoutVars>
          <dgm:bulletEnabled val="1"/>
        </dgm:presLayoutVars>
      </dgm:prSet>
      <dgm:spPr/>
    </dgm:pt>
    <dgm:pt modelId="{8C3EB2D0-DB73-41AD-A05B-228D9AC0F98E}" type="pres">
      <dgm:prSet presAssocID="{AA711840-6AC4-428A-B449-2E853F7709D9}" presName="sibTrans" presStyleLbl="sibTrans1D1" presStyleIdx="2" presStyleCnt="5"/>
      <dgm:spPr/>
    </dgm:pt>
    <dgm:pt modelId="{4943219B-AD51-4F13-953A-A88F764DF6AD}" type="pres">
      <dgm:prSet presAssocID="{AA711840-6AC4-428A-B449-2E853F7709D9}" presName="connectorText" presStyleLbl="sibTrans1D1" presStyleIdx="2" presStyleCnt="5"/>
      <dgm:spPr/>
    </dgm:pt>
    <dgm:pt modelId="{9FA6155C-AA60-46FB-AD8E-849521B8D210}" type="pres">
      <dgm:prSet presAssocID="{99A6F2C3-D1FF-4EFA-82AF-A749323C57A0}" presName="node" presStyleLbl="node1" presStyleIdx="3" presStyleCnt="6">
        <dgm:presLayoutVars>
          <dgm:bulletEnabled val="1"/>
        </dgm:presLayoutVars>
      </dgm:prSet>
      <dgm:spPr/>
    </dgm:pt>
    <dgm:pt modelId="{2594A03F-C08F-4F1B-A2D9-95D859DBF5C0}" type="pres">
      <dgm:prSet presAssocID="{D5D854A5-7BA6-47F9-BBBA-B09E3E8C3831}" presName="sibTrans" presStyleLbl="sibTrans1D1" presStyleIdx="3" presStyleCnt="5"/>
      <dgm:spPr/>
    </dgm:pt>
    <dgm:pt modelId="{98F19191-FF58-4F8D-8FB5-753CCCD007A2}" type="pres">
      <dgm:prSet presAssocID="{D5D854A5-7BA6-47F9-BBBA-B09E3E8C3831}" presName="connectorText" presStyleLbl="sibTrans1D1" presStyleIdx="3" presStyleCnt="5"/>
      <dgm:spPr/>
    </dgm:pt>
    <dgm:pt modelId="{5C8AF994-718B-4C86-856F-5BCBD523AA30}" type="pres">
      <dgm:prSet presAssocID="{59B44682-84A2-4084-9D0A-85C5586E0B47}" presName="node" presStyleLbl="node1" presStyleIdx="4" presStyleCnt="6">
        <dgm:presLayoutVars>
          <dgm:bulletEnabled val="1"/>
        </dgm:presLayoutVars>
      </dgm:prSet>
      <dgm:spPr/>
    </dgm:pt>
    <dgm:pt modelId="{97681131-C031-4226-9929-5C93B032709C}" type="pres">
      <dgm:prSet presAssocID="{DAD33AAC-B768-40D5-9B7E-4E0142E127BF}" presName="sibTrans" presStyleLbl="sibTrans1D1" presStyleIdx="4" presStyleCnt="5"/>
      <dgm:spPr/>
    </dgm:pt>
    <dgm:pt modelId="{F9A7F666-1C04-4024-B987-BB68D599E1F3}" type="pres">
      <dgm:prSet presAssocID="{DAD33AAC-B768-40D5-9B7E-4E0142E127BF}" presName="connectorText" presStyleLbl="sibTrans1D1" presStyleIdx="4" presStyleCnt="5"/>
      <dgm:spPr/>
    </dgm:pt>
    <dgm:pt modelId="{A7C587F7-D875-4089-86E0-03AB189C109A}" type="pres">
      <dgm:prSet presAssocID="{08848207-7AE6-479A-BD9A-73D53ED45F1E}" presName="node" presStyleLbl="node1" presStyleIdx="5" presStyleCnt="6">
        <dgm:presLayoutVars>
          <dgm:bulletEnabled val="1"/>
        </dgm:presLayoutVars>
      </dgm:prSet>
      <dgm:spPr/>
    </dgm:pt>
  </dgm:ptLst>
  <dgm:cxnLst>
    <dgm:cxn modelId="{20453E09-6783-4959-8004-AB0D8CCE582A}" type="presOf" srcId="{3A3298B0-93EF-45AF-B4FA-1ACB0B9B7F77}" destId="{34C18192-E1F3-49FE-8620-82371B936C4B}" srcOrd="0" destOrd="0" presId="urn:microsoft.com/office/officeart/2005/8/layout/bProcess3"/>
    <dgm:cxn modelId="{6654BA0B-34CC-4877-A4BB-6C97507779CC}" srcId="{3A3298B0-93EF-45AF-B4FA-1ACB0B9B7F77}" destId="{130E02FC-FA28-467A-AC62-A83603694EA3}" srcOrd="2" destOrd="0" parTransId="{56D8D4BD-330B-47EF-80DF-29FF5DFFE098}" sibTransId="{AA711840-6AC4-428A-B449-2E853F7709D9}"/>
    <dgm:cxn modelId="{D943071A-D9D9-49EF-882E-C70BC8F4008D}" type="presOf" srcId="{130E02FC-FA28-467A-AC62-A83603694EA3}" destId="{6E501087-9FFA-45CA-ABF2-2E9398029143}" srcOrd="0" destOrd="0" presId="urn:microsoft.com/office/officeart/2005/8/layout/bProcess3"/>
    <dgm:cxn modelId="{3D14841B-436B-4052-B9CF-B5A4745CC1FE}" type="presOf" srcId="{6F9A755D-C0B6-460D-968F-970A62CB57DE}" destId="{1080EF49-5538-4380-B946-CD21FC9E8CD4}" srcOrd="0" destOrd="0" presId="urn:microsoft.com/office/officeart/2005/8/layout/bProcess3"/>
    <dgm:cxn modelId="{A367CF21-0B43-4245-9B07-39BF20EAD127}" srcId="{3A3298B0-93EF-45AF-B4FA-1ACB0B9B7F77}" destId="{08848207-7AE6-479A-BD9A-73D53ED45F1E}" srcOrd="5" destOrd="0" parTransId="{FDD507E7-2B43-4479-B636-972CDA8E2077}" sibTransId="{68BC5C04-4137-4E64-8C3B-2AB0791DF0FB}"/>
    <dgm:cxn modelId="{BBF79522-9576-45B0-BAF3-7A4504250A89}" type="presOf" srcId="{DAD33AAC-B768-40D5-9B7E-4E0142E127BF}" destId="{F9A7F666-1C04-4024-B987-BB68D599E1F3}" srcOrd="1" destOrd="0" presId="urn:microsoft.com/office/officeart/2005/8/layout/bProcess3"/>
    <dgm:cxn modelId="{3C4ECA22-B566-4FCF-8D38-FBAF4837B026}" type="presOf" srcId="{6F9A755D-C0B6-460D-968F-970A62CB57DE}" destId="{80AE8BDE-2540-4BF1-AB7C-F4544E0251B6}" srcOrd="1" destOrd="0" presId="urn:microsoft.com/office/officeart/2005/8/layout/bProcess3"/>
    <dgm:cxn modelId="{48D7AD29-0FA2-4CFC-9AB9-9092490013F9}" srcId="{3A3298B0-93EF-45AF-B4FA-1ACB0B9B7F77}" destId="{99A6F2C3-D1FF-4EFA-82AF-A749323C57A0}" srcOrd="3" destOrd="0" parTransId="{EA1EDB46-7D9D-48C5-95F3-F34D2FD594E8}" sibTransId="{D5D854A5-7BA6-47F9-BBBA-B09E3E8C3831}"/>
    <dgm:cxn modelId="{7508DF2A-5512-4EE7-A98E-21F6736CC961}" type="presOf" srcId="{D5D854A5-7BA6-47F9-BBBA-B09E3E8C3831}" destId="{98F19191-FF58-4F8D-8FB5-753CCCD007A2}" srcOrd="1" destOrd="0" presId="urn:microsoft.com/office/officeart/2005/8/layout/bProcess3"/>
    <dgm:cxn modelId="{6DE59D30-E387-4D32-88E8-F23721D244A7}" type="presOf" srcId="{AA711840-6AC4-428A-B449-2E853F7709D9}" destId="{4943219B-AD51-4F13-953A-A88F764DF6AD}" srcOrd="1" destOrd="0" presId="urn:microsoft.com/office/officeart/2005/8/layout/bProcess3"/>
    <dgm:cxn modelId="{7B074F63-B57A-4393-BE36-847744E55FCA}" type="presOf" srcId="{08848207-7AE6-479A-BD9A-73D53ED45F1E}" destId="{A7C587F7-D875-4089-86E0-03AB189C109A}" srcOrd="0" destOrd="0" presId="urn:microsoft.com/office/officeart/2005/8/layout/bProcess3"/>
    <dgm:cxn modelId="{F6FD7F65-B888-4F4C-AB10-B76D6F018E24}" type="presOf" srcId="{317B6F7D-8D5D-474C-A2E4-C64066BBB1BC}" destId="{4C1042A9-2903-40D7-B957-F7306ACEC10F}" srcOrd="0" destOrd="0" presId="urn:microsoft.com/office/officeart/2005/8/layout/bProcess3"/>
    <dgm:cxn modelId="{DEC6F151-2FB5-4C52-AF7E-F32EF8FD60DC}" type="presOf" srcId="{317B6F7D-8D5D-474C-A2E4-C64066BBB1BC}" destId="{D54174E4-2406-47EC-A740-C3EB3C718F59}" srcOrd="1" destOrd="0" presId="urn:microsoft.com/office/officeart/2005/8/layout/bProcess3"/>
    <dgm:cxn modelId="{36624173-3FD7-4D7F-9CB2-2362AEB0370E}" type="presOf" srcId="{6DA1DB9C-DE92-4189-8D6D-D1519830C19A}" destId="{A9790B74-B431-4BD2-B400-16AE1122FCB7}" srcOrd="0" destOrd="0" presId="urn:microsoft.com/office/officeart/2005/8/layout/bProcess3"/>
    <dgm:cxn modelId="{B1D6EC7C-2B7B-41AA-9515-FB798B824A90}" srcId="{3A3298B0-93EF-45AF-B4FA-1ACB0B9B7F77}" destId="{59B44682-84A2-4084-9D0A-85C5586E0B47}" srcOrd="4" destOrd="0" parTransId="{4AC778C6-9F72-46A6-82DD-636F23699746}" sibTransId="{DAD33AAC-B768-40D5-9B7E-4E0142E127BF}"/>
    <dgm:cxn modelId="{71C7AD81-F5F3-4470-9C29-BF0D263F61D7}" type="presOf" srcId="{AA711840-6AC4-428A-B449-2E853F7709D9}" destId="{8C3EB2D0-DB73-41AD-A05B-228D9AC0F98E}" srcOrd="0" destOrd="0" presId="urn:microsoft.com/office/officeart/2005/8/layout/bProcess3"/>
    <dgm:cxn modelId="{EE9FBE81-4255-4BC2-818F-97BADEEC9D99}" srcId="{3A3298B0-93EF-45AF-B4FA-1ACB0B9B7F77}" destId="{6DA1DB9C-DE92-4189-8D6D-D1519830C19A}" srcOrd="0" destOrd="0" parTransId="{ED2CFB68-BAA4-4151-BAD1-10F65FF46E12}" sibTransId="{317B6F7D-8D5D-474C-A2E4-C64066BBB1BC}"/>
    <dgm:cxn modelId="{D94AD0B7-CAE0-4AA8-BC7A-EEB83FF7EB3E}" type="presOf" srcId="{59B44682-84A2-4084-9D0A-85C5586E0B47}" destId="{5C8AF994-718B-4C86-856F-5BCBD523AA30}" srcOrd="0" destOrd="0" presId="urn:microsoft.com/office/officeart/2005/8/layout/bProcess3"/>
    <dgm:cxn modelId="{A6B3A0BF-A9F1-4829-97B8-7CCF772C2496}" type="presOf" srcId="{99A6F2C3-D1FF-4EFA-82AF-A749323C57A0}" destId="{9FA6155C-AA60-46FB-AD8E-849521B8D210}" srcOrd="0" destOrd="0" presId="urn:microsoft.com/office/officeart/2005/8/layout/bProcess3"/>
    <dgm:cxn modelId="{FF2682C8-8F69-48A3-9207-726323F587B6}" type="presOf" srcId="{CB2CF414-5383-404A-BB3B-9FD3A1DC500E}" destId="{986D292B-4F7B-4AF2-8CB4-A6806E8741F9}" srcOrd="0" destOrd="0" presId="urn:microsoft.com/office/officeart/2005/8/layout/bProcess3"/>
    <dgm:cxn modelId="{14C0FCDF-67EC-41AA-B28B-69D44A2592EA}" type="presOf" srcId="{DAD33AAC-B768-40D5-9B7E-4E0142E127BF}" destId="{97681131-C031-4226-9929-5C93B032709C}" srcOrd="0" destOrd="0" presId="urn:microsoft.com/office/officeart/2005/8/layout/bProcess3"/>
    <dgm:cxn modelId="{7B950AE0-F9BD-44FD-BE62-824049338287}" type="presOf" srcId="{D5D854A5-7BA6-47F9-BBBA-B09E3E8C3831}" destId="{2594A03F-C08F-4F1B-A2D9-95D859DBF5C0}" srcOrd="0" destOrd="0" presId="urn:microsoft.com/office/officeart/2005/8/layout/bProcess3"/>
    <dgm:cxn modelId="{3A4277F1-904F-45C6-9E7F-4F824E326264}" srcId="{3A3298B0-93EF-45AF-B4FA-1ACB0B9B7F77}" destId="{CB2CF414-5383-404A-BB3B-9FD3A1DC500E}" srcOrd="1" destOrd="0" parTransId="{E70DAC9F-EC15-48B7-8A12-56F953A5C2C0}" sibTransId="{6F9A755D-C0B6-460D-968F-970A62CB57DE}"/>
    <dgm:cxn modelId="{E2D11D3C-E77D-4445-8C37-E36134B797BF}" type="presParOf" srcId="{34C18192-E1F3-49FE-8620-82371B936C4B}" destId="{A9790B74-B431-4BD2-B400-16AE1122FCB7}" srcOrd="0" destOrd="0" presId="urn:microsoft.com/office/officeart/2005/8/layout/bProcess3"/>
    <dgm:cxn modelId="{8FCBD345-5DB8-4457-9210-644B7AB0381C}" type="presParOf" srcId="{34C18192-E1F3-49FE-8620-82371B936C4B}" destId="{4C1042A9-2903-40D7-B957-F7306ACEC10F}" srcOrd="1" destOrd="0" presId="urn:microsoft.com/office/officeart/2005/8/layout/bProcess3"/>
    <dgm:cxn modelId="{05C641CF-7521-4B7A-957F-DB3EA532DB8C}" type="presParOf" srcId="{4C1042A9-2903-40D7-B957-F7306ACEC10F}" destId="{D54174E4-2406-47EC-A740-C3EB3C718F59}" srcOrd="0" destOrd="0" presId="urn:microsoft.com/office/officeart/2005/8/layout/bProcess3"/>
    <dgm:cxn modelId="{3456C4C2-F3AC-4530-B755-C4185C38EE60}" type="presParOf" srcId="{34C18192-E1F3-49FE-8620-82371B936C4B}" destId="{986D292B-4F7B-4AF2-8CB4-A6806E8741F9}" srcOrd="2" destOrd="0" presId="urn:microsoft.com/office/officeart/2005/8/layout/bProcess3"/>
    <dgm:cxn modelId="{2A2F78AC-906B-4B3C-8963-3363CB118F18}" type="presParOf" srcId="{34C18192-E1F3-49FE-8620-82371B936C4B}" destId="{1080EF49-5538-4380-B946-CD21FC9E8CD4}" srcOrd="3" destOrd="0" presId="urn:microsoft.com/office/officeart/2005/8/layout/bProcess3"/>
    <dgm:cxn modelId="{23E56891-2C70-4511-AAD3-F783299CF266}" type="presParOf" srcId="{1080EF49-5538-4380-B946-CD21FC9E8CD4}" destId="{80AE8BDE-2540-4BF1-AB7C-F4544E0251B6}" srcOrd="0" destOrd="0" presId="urn:microsoft.com/office/officeart/2005/8/layout/bProcess3"/>
    <dgm:cxn modelId="{1CF6B9EE-1FCB-463F-92D6-B510A14B7354}" type="presParOf" srcId="{34C18192-E1F3-49FE-8620-82371B936C4B}" destId="{6E501087-9FFA-45CA-ABF2-2E9398029143}" srcOrd="4" destOrd="0" presId="urn:microsoft.com/office/officeart/2005/8/layout/bProcess3"/>
    <dgm:cxn modelId="{63F79B8B-3121-44CB-B740-2DA299383F51}" type="presParOf" srcId="{34C18192-E1F3-49FE-8620-82371B936C4B}" destId="{8C3EB2D0-DB73-41AD-A05B-228D9AC0F98E}" srcOrd="5" destOrd="0" presId="urn:microsoft.com/office/officeart/2005/8/layout/bProcess3"/>
    <dgm:cxn modelId="{FB09365B-E634-4826-A82A-93142F46B1B0}" type="presParOf" srcId="{8C3EB2D0-DB73-41AD-A05B-228D9AC0F98E}" destId="{4943219B-AD51-4F13-953A-A88F764DF6AD}" srcOrd="0" destOrd="0" presId="urn:microsoft.com/office/officeart/2005/8/layout/bProcess3"/>
    <dgm:cxn modelId="{46E850B4-BB17-4A64-80E6-438AC0682CAF}" type="presParOf" srcId="{34C18192-E1F3-49FE-8620-82371B936C4B}" destId="{9FA6155C-AA60-46FB-AD8E-849521B8D210}" srcOrd="6" destOrd="0" presId="urn:microsoft.com/office/officeart/2005/8/layout/bProcess3"/>
    <dgm:cxn modelId="{3AC43A94-43B2-4DB6-8A7E-B26473338E91}" type="presParOf" srcId="{34C18192-E1F3-49FE-8620-82371B936C4B}" destId="{2594A03F-C08F-4F1B-A2D9-95D859DBF5C0}" srcOrd="7" destOrd="0" presId="urn:microsoft.com/office/officeart/2005/8/layout/bProcess3"/>
    <dgm:cxn modelId="{AD99FCEF-29B9-4D63-B533-9434BF1AC8BA}" type="presParOf" srcId="{2594A03F-C08F-4F1B-A2D9-95D859DBF5C0}" destId="{98F19191-FF58-4F8D-8FB5-753CCCD007A2}" srcOrd="0" destOrd="0" presId="urn:microsoft.com/office/officeart/2005/8/layout/bProcess3"/>
    <dgm:cxn modelId="{8E47BAB7-D569-4D60-83A9-668030E46AFD}" type="presParOf" srcId="{34C18192-E1F3-49FE-8620-82371B936C4B}" destId="{5C8AF994-718B-4C86-856F-5BCBD523AA30}" srcOrd="8" destOrd="0" presId="urn:microsoft.com/office/officeart/2005/8/layout/bProcess3"/>
    <dgm:cxn modelId="{84FA9D01-0874-498A-842B-228DA192EDAF}" type="presParOf" srcId="{34C18192-E1F3-49FE-8620-82371B936C4B}" destId="{97681131-C031-4226-9929-5C93B032709C}" srcOrd="9" destOrd="0" presId="urn:microsoft.com/office/officeart/2005/8/layout/bProcess3"/>
    <dgm:cxn modelId="{8FAA7C92-4DCC-4E59-AA94-178814116B3D}" type="presParOf" srcId="{97681131-C031-4226-9929-5C93B032709C}" destId="{F9A7F666-1C04-4024-B987-BB68D599E1F3}" srcOrd="0" destOrd="0" presId="urn:microsoft.com/office/officeart/2005/8/layout/bProcess3"/>
    <dgm:cxn modelId="{DF8B2999-86DD-4BE7-833C-EF65108D4656}" type="presParOf" srcId="{34C18192-E1F3-49FE-8620-82371B936C4B}" destId="{A7C587F7-D875-4089-86E0-03AB189C109A}"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042A9-2903-40D7-B957-F7306ACEC10F}">
      <dsp:nvSpPr>
        <dsp:cNvPr id="0" name=""/>
        <dsp:cNvSpPr/>
      </dsp:nvSpPr>
      <dsp:spPr>
        <a:xfrm>
          <a:off x="2114963" y="1000612"/>
          <a:ext cx="454965" cy="91440"/>
        </a:xfrm>
        <a:custGeom>
          <a:avLst/>
          <a:gdLst/>
          <a:ahLst/>
          <a:cxnLst/>
          <a:rect l="0" t="0" r="0" b="0"/>
          <a:pathLst>
            <a:path>
              <a:moveTo>
                <a:pt x="0" y="45720"/>
              </a:moveTo>
              <a:lnTo>
                <a:pt x="454965"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330307" y="1043905"/>
        <a:ext cx="24278" cy="4855"/>
      </dsp:txXfrm>
    </dsp:sp>
    <dsp:sp modelId="{A9790B74-B431-4BD2-B400-16AE1122FCB7}">
      <dsp:nvSpPr>
        <dsp:cNvPr id="0" name=""/>
        <dsp:cNvSpPr/>
      </dsp:nvSpPr>
      <dsp:spPr>
        <a:xfrm>
          <a:off x="5608" y="412986"/>
          <a:ext cx="2111155" cy="1266693"/>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dirty="0"/>
            <a:t>Complaint received</a:t>
          </a:r>
        </a:p>
      </dsp:txBody>
      <dsp:txXfrm>
        <a:off x="5608" y="412986"/>
        <a:ext cx="2111155" cy="1266693"/>
      </dsp:txXfrm>
    </dsp:sp>
    <dsp:sp modelId="{1080EF49-5538-4380-B946-CD21FC9E8CD4}">
      <dsp:nvSpPr>
        <dsp:cNvPr id="0" name=""/>
        <dsp:cNvSpPr/>
      </dsp:nvSpPr>
      <dsp:spPr>
        <a:xfrm>
          <a:off x="4711685" y="1000612"/>
          <a:ext cx="454965" cy="91440"/>
        </a:xfrm>
        <a:custGeom>
          <a:avLst/>
          <a:gdLst/>
          <a:ahLst/>
          <a:cxnLst/>
          <a:rect l="0" t="0" r="0" b="0"/>
          <a:pathLst>
            <a:path>
              <a:moveTo>
                <a:pt x="0" y="45720"/>
              </a:moveTo>
              <a:lnTo>
                <a:pt x="454965" y="45720"/>
              </a:lnTo>
            </a:path>
          </a:pathLst>
        </a:custGeom>
        <a:noFill/>
        <a:ln w="12700" cap="rnd" cmpd="sng" algn="ctr">
          <a:solidFill>
            <a:schemeClr val="accent4">
              <a:hueOff val="-286822"/>
              <a:satOff val="5471"/>
              <a:lumOff val="1436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927029" y="1043905"/>
        <a:ext cx="24278" cy="4855"/>
      </dsp:txXfrm>
    </dsp:sp>
    <dsp:sp modelId="{986D292B-4F7B-4AF2-8CB4-A6806E8741F9}">
      <dsp:nvSpPr>
        <dsp:cNvPr id="0" name=""/>
        <dsp:cNvSpPr/>
      </dsp:nvSpPr>
      <dsp:spPr>
        <a:xfrm>
          <a:off x="2602329" y="412986"/>
          <a:ext cx="2111155" cy="1266693"/>
        </a:xfrm>
        <a:prstGeom prst="rect">
          <a:avLst/>
        </a:prstGeom>
        <a:gradFill rotWithShape="0">
          <a:gsLst>
            <a:gs pos="0">
              <a:schemeClr val="accent4">
                <a:hueOff val="-229458"/>
                <a:satOff val="4376"/>
                <a:lumOff val="11490"/>
                <a:alphaOff val="0"/>
                <a:tint val="96000"/>
                <a:lumMod val="100000"/>
              </a:schemeClr>
            </a:gs>
            <a:gs pos="78000">
              <a:schemeClr val="accent4">
                <a:hueOff val="-229458"/>
                <a:satOff val="4376"/>
                <a:lumOff val="1149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a:t>Secretariat corresponds with both parties</a:t>
          </a:r>
        </a:p>
      </dsp:txBody>
      <dsp:txXfrm>
        <a:off x="2602329" y="412986"/>
        <a:ext cx="2111155" cy="1266693"/>
      </dsp:txXfrm>
    </dsp:sp>
    <dsp:sp modelId="{8C3EB2D0-DB73-41AD-A05B-228D9AC0F98E}">
      <dsp:nvSpPr>
        <dsp:cNvPr id="0" name=""/>
        <dsp:cNvSpPr/>
      </dsp:nvSpPr>
      <dsp:spPr>
        <a:xfrm>
          <a:off x="1061186" y="1677879"/>
          <a:ext cx="5193442" cy="454965"/>
        </a:xfrm>
        <a:custGeom>
          <a:avLst/>
          <a:gdLst/>
          <a:ahLst/>
          <a:cxnLst/>
          <a:rect l="0" t="0" r="0" b="0"/>
          <a:pathLst>
            <a:path>
              <a:moveTo>
                <a:pt x="5193442" y="0"/>
              </a:moveTo>
              <a:lnTo>
                <a:pt x="5193442" y="244582"/>
              </a:lnTo>
              <a:lnTo>
                <a:pt x="0" y="244582"/>
              </a:lnTo>
              <a:lnTo>
                <a:pt x="0" y="454965"/>
              </a:lnTo>
            </a:path>
          </a:pathLst>
        </a:custGeom>
        <a:noFill/>
        <a:ln w="12700" cap="rnd" cmpd="sng" algn="ctr">
          <a:solidFill>
            <a:schemeClr val="accent4">
              <a:hueOff val="-573645"/>
              <a:satOff val="10941"/>
              <a:lumOff val="2872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3527505" y="1902934"/>
        <a:ext cx="260804" cy="4855"/>
      </dsp:txXfrm>
    </dsp:sp>
    <dsp:sp modelId="{6E501087-9FFA-45CA-ABF2-2E9398029143}">
      <dsp:nvSpPr>
        <dsp:cNvPr id="0" name=""/>
        <dsp:cNvSpPr/>
      </dsp:nvSpPr>
      <dsp:spPr>
        <a:xfrm>
          <a:off x="5199051" y="412986"/>
          <a:ext cx="2111155" cy="1266693"/>
        </a:xfrm>
        <a:prstGeom prst="rect">
          <a:avLst/>
        </a:prstGeom>
        <a:gradFill rotWithShape="0">
          <a:gsLst>
            <a:gs pos="0">
              <a:schemeClr val="accent4">
                <a:hueOff val="-458916"/>
                <a:satOff val="8753"/>
                <a:lumOff val="22980"/>
                <a:alphaOff val="0"/>
                <a:tint val="96000"/>
                <a:lumMod val="100000"/>
              </a:schemeClr>
            </a:gs>
            <a:gs pos="78000">
              <a:schemeClr val="accent4">
                <a:hueOff val="-458916"/>
                <a:satOff val="8753"/>
                <a:lumOff val="2298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dirty="0"/>
            <a:t>Material considered by the Board and decision made</a:t>
          </a:r>
        </a:p>
      </dsp:txBody>
      <dsp:txXfrm>
        <a:off x="5199051" y="412986"/>
        <a:ext cx="2111155" cy="1266693"/>
      </dsp:txXfrm>
    </dsp:sp>
    <dsp:sp modelId="{2594A03F-C08F-4F1B-A2D9-95D859DBF5C0}">
      <dsp:nvSpPr>
        <dsp:cNvPr id="0" name=""/>
        <dsp:cNvSpPr/>
      </dsp:nvSpPr>
      <dsp:spPr>
        <a:xfrm>
          <a:off x="2114963" y="2752872"/>
          <a:ext cx="454965" cy="91440"/>
        </a:xfrm>
        <a:custGeom>
          <a:avLst/>
          <a:gdLst/>
          <a:ahLst/>
          <a:cxnLst/>
          <a:rect l="0" t="0" r="0" b="0"/>
          <a:pathLst>
            <a:path>
              <a:moveTo>
                <a:pt x="0" y="45720"/>
              </a:moveTo>
              <a:lnTo>
                <a:pt x="454965" y="45720"/>
              </a:lnTo>
            </a:path>
          </a:pathLst>
        </a:custGeom>
        <a:noFill/>
        <a:ln w="12700" cap="rnd" cmpd="sng" algn="ctr">
          <a:solidFill>
            <a:schemeClr val="accent4">
              <a:hueOff val="-860467"/>
              <a:satOff val="16412"/>
              <a:lumOff val="430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330307" y="2796164"/>
        <a:ext cx="24278" cy="4855"/>
      </dsp:txXfrm>
    </dsp:sp>
    <dsp:sp modelId="{9FA6155C-AA60-46FB-AD8E-849521B8D210}">
      <dsp:nvSpPr>
        <dsp:cNvPr id="0" name=""/>
        <dsp:cNvSpPr/>
      </dsp:nvSpPr>
      <dsp:spPr>
        <a:xfrm>
          <a:off x="5608" y="2165245"/>
          <a:ext cx="2111155" cy="1266693"/>
        </a:xfrm>
        <a:prstGeom prst="rect">
          <a:avLst/>
        </a:prstGeom>
        <a:gradFill rotWithShape="0">
          <a:gsLst>
            <a:gs pos="0">
              <a:schemeClr val="accent4">
                <a:hueOff val="-688374"/>
                <a:satOff val="13129"/>
                <a:lumOff val="34471"/>
                <a:alphaOff val="0"/>
                <a:tint val="96000"/>
                <a:lumMod val="100000"/>
              </a:schemeClr>
            </a:gs>
            <a:gs pos="78000">
              <a:schemeClr val="accent4">
                <a:hueOff val="-688374"/>
                <a:satOff val="13129"/>
                <a:lumOff val="34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a:t>If the matter is not referred to the Tribunal, both parties are informed</a:t>
          </a:r>
        </a:p>
      </dsp:txBody>
      <dsp:txXfrm>
        <a:off x="5608" y="2165245"/>
        <a:ext cx="2111155" cy="1266693"/>
      </dsp:txXfrm>
    </dsp:sp>
    <dsp:sp modelId="{97681131-C031-4226-9929-5C93B032709C}">
      <dsp:nvSpPr>
        <dsp:cNvPr id="0" name=""/>
        <dsp:cNvSpPr/>
      </dsp:nvSpPr>
      <dsp:spPr>
        <a:xfrm>
          <a:off x="4711685" y="2752872"/>
          <a:ext cx="454965" cy="91440"/>
        </a:xfrm>
        <a:custGeom>
          <a:avLst/>
          <a:gdLst/>
          <a:ahLst/>
          <a:cxnLst/>
          <a:rect l="0" t="0" r="0" b="0"/>
          <a:pathLst>
            <a:path>
              <a:moveTo>
                <a:pt x="0" y="45720"/>
              </a:moveTo>
              <a:lnTo>
                <a:pt x="454965" y="45720"/>
              </a:lnTo>
            </a:path>
          </a:pathLst>
        </a:custGeom>
        <a:noFill/>
        <a:ln w="12700" cap="rnd" cmpd="sng" algn="ctr">
          <a:solidFill>
            <a:schemeClr val="accent4">
              <a:hueOff val="-1147289"/>
              <a:satOff val="21882"/>
              <a:lumOff val="5745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4927029" y="2796164"/>
        <a:ext cx="24278" cy="4855"/>
      </dsp:txXfrm>
    </dsp:sp>
    <dsp:sp modelId="{5C8AF994-718B-4C86-856F-5BCBD523AA30}">
      <dsp:nvSpPr>
        <dsp:cNvPr id="0" name=""/>
        <dsp:cNvSpPr/>
      </dsp:nvSpPr>
      <dsp:spPr>
        <a:xfrm>
          <a:off x="2602329" y="2165245"/>
          <a:ext cx="2111155" cy="1266693"/>
        </a:xfrm>
        <a:prstGeom prst="rect">
          <a:avLst/>
        </a:prstGeom>
        <a:gradFill rotWithShape="0">
          <a:gsLst>
            <a:gs pos="0">
              <a:schemeClr val="accent4">
                <a:hueOff val="-917832"/>
                <a:satOff val="17506"/>
                <a:lumOff val="45961"/>
                <a:alphaOff val="0"/>
                <a:tint val="96000"/>
                <a:lumMod val="100000"/>
              </a:schemeClr>
            </a:gs>
            <a:gs pos="78000">
              <a:schemeClr val="accent4">
                <a:hueOff val="-917832"/>
                <a:satOff val="17506"/>
                <a:lumOff val="4596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dirty="0"/>
            <a:t>If the matter is referred, the Disciplinary Tribunal process takes over</a:t>
          </a:r>
        </a:p>
      </dsp:txBody>
      <dsp:txXfrm>
        <a:off x="2602329" y="2165245"/>
        <a:ext cx="2111155" cy="1266693"/>
      </dsp:txXfrm>
    </dsp:sp>
    <dsp:sp modelId="{A7C587F7-D875-4089-86E0-03AB189C109A}">
      <dsp:nvSpPr>
        <dsp:cNvPr id="0" name=""/>
        <dsp:cNvSpPr/>
      </dsp:nvSpPr>
      <dsp:spPr>
        <a:xfrm>
          <a:off x="5199051" y="2165245"/>
          <a:ext cx="2111155" cy="1266693"/>
        </a:xfrm>
        <a:prstGeom prst="rect">
          <a:avLst/>
        </a:prstGeom>
        <a:gradFill rotWithShape="0">
          <a:gsLst>
            <a:gs pos="0">
              <a:schemeClr val="accent4">
                <a:hueOff val="-1147289"/>
                <a:satOff val="21882"/>
                <a:lumOff val="57451"/>
                <a:alphaOff val="0"/>
                <a:tint val="96000"/>
                <a:lumMod val="100000"/>
              </a:schemeClr>
            </a:gs>
            <a:gs pos="78000">
              <a:schemeClr val="accent4">
                <a:hueOff val="-1147289"/>
                <a:satOff val="21882"/>
                <a:lumOff val="574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AU" sz="1500" kern="1200" dirty="0"/>
            <a:t>The matter is heard by the Disciplinary Tribunal and a written decision published</a:t>
          </a:r>
        </a:p>
      </dsp:txBody>
      <dsp:txXfrm>
        <a:off x="5199051" y="2165245"/>
        <a:ext cx="2111155" cy="126669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0.61204</cdr:x>
      <cdr:y>0.54621</cdr:y>
    </cdr:from>
    <cdr:to>
      <cdr:x>0.66881</cdr:x>
      <cdr:y>0.69535</cdr:y>
    </cdr:to>
    <cdr:sp macro="" textlink="">
      <cdr:nvSpPr>
        <cdr:cNvPr id="2" name="TextBox 1">
          <a:extLst xmlns:a="http://schemas.openxmlformats.org/drawingml/2006/main">
            <a:ext uri="{FF2B5EF4-FFF2-40B4-BE49-F238E27FC236}">
              <a16:creationId xmlns:a16="http://schemas.microsoft.com/office/drawing/2014/main" id="{99C87595-46CA-682A-B7D1-A39D467B4F33}"/>
            </a:ext>
          </a:extLst>
        </cdr:cNvPr>
        <cdr:cNvSpPr txBox="1"/>
      </cdr:nvSpPr>
      <cdr:spPr>
        <a:xfrm xmlns:a="http://schemas.openxmlformats.org/drawingml/2006/main">
          <a:off x="5418137" y="2522998"/>
          <a:ext cx="502596" cy="688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4000" dirty="0">
              <a:solidFill>
                <a:schemeClr val="bg1"/>
              </a:solidFill>
            </a:rPr>
            <a:t>X</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39EE338-DC87-415B-9F94-7BD678B93099}" type="datetimeFigureOut">
              <a:rPr lang="en-AU" smtClean="0"/>
              <a:t>8/05/2023</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CC23A87-A74C-44F7-8762-958596A3AE66}" type="slidenum">
              <a:rPr lang="en-AU" smtClean="0"/>
              <a:t>‹#›</a:t>
            </a:fld>
            <a:endParaRPr lang="en-AU"/>
          </a:p>
        </p:txBody>
      </p:sp>
    </p:spTree>
    <p:extLst>
      <p:ext uri="{BB962C8B-B14F-4D97-AF65-F5344CB8AC3E}">
        <p14:creationId xmlns:p14="http://schemas.microsoft.com/office/powerpoint/2010/main" val="1731164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1408372-B961-4641-9930-C1E63B722DAD}" type="slidenum">
              <a:rPr lang="en-AU" smtClean="0"/>
              <a:t>1</a:t>
            </a:fld>
            <a:endParaRPr lang="en-AU"/>
          </a:p>
        </p:txBody>
      </p:sp>
    </p:spTree>
    <p:extLst>
      <p:ext uri="{BB962C8B-B14F-4D97-AF65-F5344CB8AC3E}">
        <p14:creationId xmlns:p14="http://schemas.microsoft.com/office/powerpoint/2010/main" val="399755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CC23A87-A74C-44F7-8762-958596A3AE66}" type="slidenum">
              <a:rPr lang="en-AU" smtClean="0"/>
              <a:t>2</a:t>
            </a:fld>
            <a:endParaRPr lang="en-AU"/>
          </a:p>
        </p:txBody>
      </p:sp>
    </p:spTree>
    <p:extLst>
      <p:ext uri="{BB962C8B-B14F-4D97-AF65-F5344CB8AC3E}">
        <p14:creationId xmlns:p14="http://schemas.microsoft.com/office/powerpoint/2010/main" val="164162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777195"/>
          </a:xfrm>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CC23A87-A74C-44F7-8762-958596A3AE66}" type="slidenum">
              <a:rPr lang="en-AU" smtClean="0"/>
              <a:t>3</a:t>
            </a:fld>
            <a:endParaRPr lang="en-AU"/>
          </a:p>
        </p:txBody>
      </p:sp>
    </p:spTree>
    <p:extLst>
      <p:ext uri="{BB962C8B-B14F-4D97-AF65-F5344CB8AC3E}">
        <p14:creationId xmlns:p14="http://schemas.microsoft.com/office/powerpoint/2010/main" val="1632343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5"/>
            <a:ext cx="5438140" cy="4938502"/>
          </a:xfrm>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5"/>
          </p:nvPr>
        </p:nvSpPr>
        <p:spPr/>
        <p:txBody>
          <a:bodyPr/>
          <a:lstStyle/>
          <a:p>
            <a:fld id="{3CC23A87-A74C-44F7-8762-958596A3AE66}" type="slidenum">
              <a:rPr lang="en-AU" smtClean="0"/>
              <a:t>4</a:t>
            </a:fld>
            <a:endParaRPr lang="en-AU"/>
          </a:p>
        </p:txBody>
      </p:sp>
    </p:spTree>
    <p:extLst>
      <p:ext uri="{BB962C8B-B14F-4D97-AF65-F5344CB8AC3E}">
        <p14:creationId xmlns:p14="http://schemas.microsoft.com/office/powerpoint/2010/main" val="515783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CC23A87-A74C-44F7-8762-958596A3AE66}" type="slidenum">
              <a:rPr lang="en-AU" smtClean="0"/>
              <a:t>6</a:t>
            </a:fld>
            <a:endParaRPr lang="en-AU"/>
          </a:p>
        </p:txBody>
      </p:sp>
    </p:spTree>
    <p:extLst>
      <p:ext uri="{BB962C8B-B14F-4D97-AF65-F5344CB8AC3E}">
        <p14:creationId xmlns:p14="http://schemas.microsoft.com/office/powerpoint/2010/main" val="374977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6841289"/>
          </a:xfrm>
        </p:spPr>
        <p:txBody>
          <a:bodyPr/>
          <a:lstStyle/>
          <a:p>
            <a:endParaRPr lang="en-AU" sz="1000" dirty="0"/>
          </a:p>
        </p:txBody>
      </p:sp>
      <p:sp>
        <p:nvSpPr>
          <p:cNvPr id="4" name="Slide Number Placeholder 3"/>
          <p:cNvSpPr>
            <a:spLocks noGrp="1"/>
          </p:cNvSpPr>
          <p:nvPr>
            <p:ph type="sldNum" sz="quarter" idx="5"/>
          </p:nvPr>
        </p:nvSpPr>
        <p:spPr>
          <a:xfrm>
            <a:off x="6117907" y="9428584"/>
            <a:ext cx="678194" cy="498055"/>
          </a:xfrm>
        </p:spPr>
        <p:txBody>
          <a:bodyPr/>
          <a:lstStyle/>
          <a:p>
            <a:fld id="{3CC23A87-A74C-44F7-8762-958596A3AE66}" type="slidenum">
              <a:rPr lang="en-AU" smtClean="0"/>
              <a:t>11</a:t>
            </a:fld>
            <a:endParaRPr lang="en-AU" dirty="0"/>
          </a:p>
        </p:txBody>
      </p:sp>
    </p:spTree>
    <p:extLst>
      <p:ext uri="{BB962C8B-B14F-4D97-AF65-F5344CB8AC3E}">
        <p14:creationId xmlns:p14="http://schemas.microsoft.com/office/powerpoint/2010/main" val="2849321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777195"/>
          </a:xfrm>
        </p:spPr>
        <p:txBody>
          <a:bodyPr/>
          <a:lstStyle/>
          <a:p>
            <a:pPr marL="0" indent="0">
              <a:buFont typeface="Arial" panose="020B0604020202020204" pitchFamily="34" charset="0"/>
              <a:buNone/>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3CC23A87-A74C-44F7-8762-958596A3AE66}" type="slidenum">
              <a:rPr lang="en-AU" smtClean="0"/>
              <a:t>13</a:t>
            </a:fld>
            <a:endParaRPr lang="en-AU"/>
          </a:p>
        </p:txBody>
      </p:sp>
    </p:spTree>
    <p:extLst>
      <p:ext uri="{BB962C8B-B14F-4D97-AF65-F5344CB8AC3E}">
        <p14:creationId xmlns:p14="http://schemas.microsoft.com/office/powerpoint/2010/main" val="3489097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777195"/>
          </a:xfrm>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CC23A87-A74C-44F7-8762-958596A3AE66}" type="slidenum">
              <a:rPr lang="en-AU" smtClean="0"/>
              <a:t>14</a:t>
            </a:fld>
            <a:endParaRPr lang="en-AU"/>
          </a:p>
        </p:txBody>
      </p:sp>
    </p:spTree>
    <p:extLst>
      <p:ext uri="{BB962C8B-B14F-4D97-AF65-F5344CB8AC3E}">
        <p14:creationId xmlns:p14="http://schemas.microsoft.com/office/powerpoint/2010/main" val="3117031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777195"/>
          </a:xfrm>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3CC23A87-A74C-44F7-8762-958596A3AE66}" type="slidenum">
              <a:rPr lang="en-AU" smtClean="0"/>
              <a:t>15</a:t>
            </a:fld>
            <a:endParaRPr lang="en-AU"/>
          </a:p>
        </p:txBody>
      </p:sp>
    </p:spTree>
    <p:extLst>
      <p:ext uri="{BB962C8B-B14F-4D97-AF65-F5344CB8AC3E}">
        <p14:creationId xmlns:p14="http://schemas.microsoft.com/office/powerpoint/2010/main" val="349886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9F92AE-3F52-4A21-8E32-603492D212A5}" type="datetimeFigureOut">
              <a:rPr lang="en-AU" smtClean="0"/>
              <a:t>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4D48B9-780E-4AFA-8035-AE2D9411FFF9}" type="slidenum">
              <a:rPr lang="en-AU" smtClean="0"/>
              <a:t>‹#›</a:t>
            </a:fld>
            <a:endParaRPr lang="en-AU"/>
          </a:p>
        </p:txBody>
      </p:sp>
    </p:spTree>
    <p:extLst>
      <p:ext uri="{BB962C8B-B14F-4D97-AF65-F5344CB8AC3E}">
        <p14:creationId xmlns:p14="http://schemas.microsoft.com/office/powerpoint/2010/main" val="38233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F92AE-3F52-4A21-8E32-603492D212A5}" type="datetimeFigureOut">
              <a:rPr lang="en-AU" smtClean="0"/>
              <a:t>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4D48B9-780E-4AFA-8035-AE2D9411FFF9}" type="slidenum">
              <a:rPr lang="en-AU" smtClean="0"/>
              <a:t>‹#›</a:t>
            </a:fld>
            <a:endParaRPr lang="en-AU"/>
          </a:p>
        </p:txBody>
      </p:sp>
    </p:spTree>
    <p:extLst>
      <p:ext uri="{BB962C8B-B14F-4D97-AF65-F5344CB8AC3E}">
        <p14:creationId xmlns:p14="http://schemas.microsoft.com/office/powerpoint/2010/main" val="325049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F92AE-3F52-4A21-8E32-603492D212A5}" type="datetimeFigureOut">
              <a:rPr lang="en-AU" smtClean="0"/>
              <a:t>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4D48B9-780E-4AFA-8035-AE2D9411FFF9}"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5200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F92AE-3F52-4A21-8E32-603492D212A5}" type="datetimeFigureOut">
              <a:rPr lang="en-AU" smtClean="0"/>
              <a:t>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4D48B9-780E-4AFA-8035-AE2D9411FFF9}" type="slidenum">
              <a:rPr lang="en-AU" smtClean="0"/>
              <a:t>‹#›</a:t>
            </a:fld>
            <a:endParaRPr lang="en-AU"/>
          </a:p>
        </p:txBody>
      </p:sp>
    </p:spTree>
    <p:extLst>
      <p:ext uri="{BB962C8B-B14F-4D97-AF65-F5344CB8AC3E}">
        <p14:creationId xmlns:p14="http://schemas.microsoft.com/office/powerpoint/2010/main" val="582861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F92AE-3F52-4A21-8E32-603492D212A5}" type="datetimeFigureOut">
              <a:rPr lang="en-AU" smtClean="0"/>
              <a:t>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4D48B9-780E-4AFA-8035-AE2D9411FFF9}"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323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F92AE-3F52-4A21-8E32-603492D212A5}" type="datetimeFigureOut">
              <a:rPr lang="en-AU" smtClean="0"/>
              <a:t>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4D48B9-780E-4AFA-8035-AE2D9411FFF9}" type="slidenum">
              <a:rPr lang="en-AU" smtClean="0"/>
              <a:t>‹#›</a:t>
            </a:fld>
            <a:endParaRPr lang="en-AU"/>
          </a:p>
        </p:txBody>
      </p:sp>
    </p:spTree>
    <p:extLst>
      <p:ext uri="{BB962C8B-B14F-4D97-AF65-F5344CB8AC3E}">
        <p14:creationId xmlns:p14="http://schemas.microsoft.com/office/powerpoint/2010/main" val="2766905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F92AE-3F52-4A21-8E32-603492D212A5}" type="datetimeFigureOut">
              <a:rPr lang="en-AU" smtClean="0"/>
              <a:t>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4D48B9-780E-4AFA-8035-AE2D9411FFF9}" type="slidenum">
              <a:rPr lang="en-AU" smtClean="0"/>
              <a:t>‹#›</a:t>
            </a:fld>
            <a:endParaRPr lang="en-AU"/>
          </a:p>
        </p:txBody>
      </p:sp>
    </p:spTree>
    <p:extLst>
      <p:ext uri="{BB962C8B-B14F-4D97-AF65-F5344CB8AC3E}">
        <p14:creationId xmlns:p14="http://schemas.microsoft.com/office/powerpoint/2010/main" val="296920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F92AE-3F52-4A21-8E32-603492D212A5}" type="datetimeFigureOut">
              <a:rPr lang="en-AU" smtClean="0"/>
              <a:t>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4D48B9-780E-4AFA-8035-AE2D9411FFF9}" type="slidenum">
              <a:rPr lang="en-AU" smtClean="0"/>
              <a:t>‹#›</a:t>
            </a:fld>
            <a:endParaRPr lang="en-AU"/>
          </a:p>
        </p:txBody>
      </p:sp>
    </p:spTree>
    <p:extLst>
      <p:ext uri="{BB962C8B-B14F-4D97-AF65-F5344CB8AC3E}">
        <p14:creationId xmlns:p14="http://schemas.microsoft.com/office/powerpoint/2010/main" val="136528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9F92AE-3F52-4A21-8E32-603492D212A5}" type="datetimeFigureOut">
              <a:rPr lang="en-AU" smtClean="0"/>
              <a:t>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4D48B9-780E-4AFA-8035-AE2D9411FFF9}" type="slidenum">
              <a:rPr lang="en-AU" smtClean="0"/>
              <a:t>‹#›</a:t>
            </a:fld>
            <a:endParaRPr lang="en-AU"/>
          </a:p>
        </p:txBody>
      </p:sp>
    </p:spTree>
    <p:extLst>
      <p:ext uri="{BB962C8B-B14F-4D97-AF65-F5344CB8AC3E}">
        <p14:creationId xmlns:p14="http://schemas.microsoft.com/office/powerpoint/2010/main" val="257558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9F92AE-3F52-4A21-8E32-603492D212A5}" type="datetimeFigureOut">
              <a:rPr lang="en-AU" smtClean="0"/>
              <a:t>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4D48B9-780E-4AFA-8035-AE2D9411FFF9}" type="slidenum">
              <a:rPr lang="en-AU" smtClean="0"/>
              <a:t>‹#›</a:t>
            </a:fld>
            <a:endParaRPr lang="en-AU"/>
          </a:p>
        </p:txBody>
      </p:sp>
    </p:spTree>
    <p:extLst>
      <p:ext uri="{BB962C8B-B14F-4D97-AF65-F5344CB8AC3E}">
        <p14:creationId xmlns:p14="http://schemas.microsoft.com/office/powerpoint/2010/main" val="66189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9F92AE-3F52-4A21-8E32-603492D212A5}" type="datetimeFigureOut">
              <a:rPr lang="en-AU" smtClean="0"/>
              <a:t>8/05/2023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4D48B9-780E-4AFA-8035-AE2D9411FFF9}" type="slidenum">
              <a:rPr lang="en-AU" smtClean="0"/>
              <a:t>‹#›</a:t>
            </a:fld>
            <a:endParaRPr lang="en-AU"/>
          </a:p>
        </p:txBody>
      </p:sp>
    </p:spTree>
    <p:extLst>
      <p:ext uri="{BB962C8B-B14F-4D97-AF65-F5344CB8AC3E}">
        <p14:creationId xmlns:p14="http://schemas.microsoft.com/office/powerpoint/2010/main" val="290907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9F92AE-3F52-4A21-8E32-603492D212A5}" type="datetimeFigureOut">
              <a:rPr lang="en-AU" smtClean="0"/>
              <a:t>8/05/2023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84D48B9-780E-4AFA-8035-AE2D9411FFF9}" type="slidenum">
              <a:rPr lang="en-AU" smtClean="0"/>
              <a:t>‹#›</a:t>
            </a:fld>
            <a:endParaRPr lang="en-AU"/>
          </a:p>
        </p:txBody>
      </p:sp>
    </p:spTree>
    <p:extLst>
      <p:ext uri="{BB962C8B-B14F-4D97-AF65-F5344CB8AC3E}">
        <p14:creationId xmlns:p14="http://schemas.microsoft.com/office/powerpoint/2010/main" val="227121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99F92AE-3F52-4A21-8E32-603492D212A5}" type="datetimeFigureOut">
              <a:rPr lang="en-AU" smtClean="0"/>
              <a:t>8/05/2023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84D48B9-780E-4AFA-8035-AE2D9411FFF9}" type="slidenum">
              <a:rPr lang="en-AU" smtClean="0"/>
              <a:t>‹#›</a:t>
            </a:fld>
            <a:endParaRPr lang="en-AU"/>
          </a:p>
        </p:txBody>
      </p:sp>
    </p:spTree>
    <p:extLst>
      <p:ext uri="{BB962C8B-B14F-4D97-AF65-F5344CB8AC3E}">
        <p14:creationId xmlns:p14="http://schemas.microsoft.com/office/powerpoint/2010/main" val="184505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F92AE-3F52-4A21-8E32-603492D212A5}" type="datetimeFigureOut">
              <a:rPr lang="en-AU" smtClean="0"/>
              <a:t>8/05/2023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84D48B9-780E-4AFA-8035-AE2D9411FFF9}" type="slidenum">
              <a:rPr lang="en-AU" smtClean="0"/>
              <a:t>‹#›</a:t>
            </a:fld>
            <a:endParaRPr lang="en-AU"/>
          </a:p>
        </p:txBody>
      </p:sp>
    </p:spTree>
    <p:extLst>
      <p:ext uri="{BB962C8B-B14F-4D97-AF65-F5344CB8AC3E}">
        <p14:creationId xmlns:p14="http://schemas.microsoft.com/office/powerpoint/2010/main" val="256301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F92AE-3F52-4A21-8E32-603492D212A5}" type="datetimeFigureOut">
              <a:rPr lang="en-AU" smtClean="0"/>
              <a:t>8/05/2023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4D48B9-780E-4AFA-8035-AE2D9411FFF9}" type="slidenum">
              <a:rPr lang="en-AU" smtClean="0"/>
              <a:t>‹#›</a:t>
            </a:fld>
            <a:endParaRPr lang="en-AU"/>
          </a:p>
        </p:txBody>
      </p:sp>
    </p:spTree>
    <p:extLst>
      <p:ext uri="{BB962C8B-B14F-4D97-AF65-F5344CB8AC3E}">
        <p14:creationId xmlns:p14="http://schemas.microsoft.com/office/powerpoint/2010/main" val="471620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4D48B9-780E-4AFA-8035-AE2D9411FFF9}" type="slidenum">
              <a:rPr lang="en-AU" smtClean="0"/>
              <a:t>‹#›</a:t>
            </a:fld>
            <a:endParaRPr lang="en-AU"/>
          </a:p>
        </p:txBody>
      </p:sp>
      <p:sp>
        <p:nvSpPr>
          <p:cNvPr id="5" name="Date Placeholder 4"/>
          <p:cNvSpPr>
            <a:spLocks noGrp="1"/>
          </p:cNvSpPr>
          <p:nvPr>
            <p:ph type="dt" sz="half" idx="10"/>
          </p:nvPr>
        </p:nvSpPr>
        <p:spPr/>
        <p:txBody>
          <a:bodyPr/>
          <a:lstStyle/>
          <a:p>
            <a:fld id="{199F92AE-3F52-4A21-8E32-603492D212A5}" type="datetimeFigureOut">
              <a:rPr lang="en-AU" smtClean="0"/>
              <a:t>8/05/2023</a:t>
            </a:fld>
            <a:endParaRPr lang="en-AU"/>
          </a:p>
        </p:txBody>
      </p:sp>
    </p:spTree>
    <p:extLst>
      <p:ext uri="{BB962C8B-B14F-4D97-AF65-F5344CB8AC3E}">
        <p14:creationId xmlns:p14="http://schemas.microsoft.com/office/powerpoint/2010/main" val="166740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9F92AE-3F52-4A21-8E32-603492D212A5}" type="datetimeFigureOut">
              <a:rPr lang="en-AU" smtClean="0"/>
              <a:t>8/05/2023</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84D48B9-780E-4AFA-8035-AE2D9411FFF9}" type="slidenum">
              <a:rPr lang="en-AU" smtClean="0"/>
              <a:t>‹#›</a:t>
            </a:fld>
            <a:endParaRPr lang="en-AU"/>
          </a:p>
        </p:txBody>
      </p:sp>
    </p:spTree>
    <p:extLst>
      <p:ext uri="{BB962C8B-B14F-4D97-AF65-F5344CB8AC3E}">
        <p14:creationId xmlns:p14="http://schemas.microsoft.com/office/powerpoint/2010/main" val="114754032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D165-C305-A11E-6639-F3929748DF58}"/>
              </a:ext>
            </a:extLst>
          </p:cNvPr>
          <p:cNvSpPr>
            <a:spLocks noGrp="1"/>
          </p:cNvSpPr>
          <p:nvPr>
            <p:ph type="ctrTitle"/>
          </p:nvPr>
        </p:nvSpPr>
        <p:spPr>
          <a:xfrm>
            <a:off x="0" y="2353641"/>
            <a:ext cx="12192000" cy="2150719"/>
          </a:xfrm>
          <a:noFill/>
        </p:spPr>
        <p:txBody>
          <a:bodyPr anchor="ctr">
            <a:normAutofit/>
          </a:bodyPr>
          <a:lstStyle/>
          <a:p>
            <a:pPr algn="ctr">
              <a:lnSpc>
                <a:spcPct val="107000"/>
              </a:lnSpc>
              <a:spcAft>
                <a:spcPts val="800"/>
              </a:spcAft>
            </a:pPr>
            <a:r>
              <a:rPr lang="en-AU"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Da Vinci Code of Conduct</a:t>
            </a:r>
            <a:br>
              <a:rPr lang="en-AU"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br>
              <a:rPr lang="en-AU"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AU"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Solving the mystery of matters that come before the TTIPAB </a:t>
            </a:r>
            <a:endParaRPr lang="en-A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FE0BACE-480C-330F-B17C-0EFDCA649A4F}"/>
              </a:ext>
            </a:extLst>
          </p:cNvPr>
          <p:cNvSpPr>
            <a:spLocks noGrp="1"/>
          </p:cNvSpPr>
          <p:nvPr>
            <p:ph type="subTitle" idx="1"/>
          </p:nvPr>
        </p:nvSpPr>
        <p:spPr>
          <a:xfrm>
            <a:off x="0" y="5172066"/>
            <a:ext cx="12210000" cy="1141851"/>
          </a:xfrm>
          <a:noFill/>
        </p:spPr>
        <p:txBody>
          <a:bodyPr>
            <a:normAutofit/>
          </a:bodyPr>
          <a:lstStyle/>
          <a:p>
            <a:pPr algn="ctr"/>
            <a:r>
              <a:rPr lang="en-US" sz="1600">
                <a:solidFill>
                  <a:srgbClr val="080808"/>
                </a:solidFill>
              </a:rPr>
              <a:t>Ms. Veg Tran</a:t>
            </a:r>
            <a:endParaRPr lang="en-US" sz="1600"/>
          </a:p>
          <a:p>
            <a:pPr algn="ctr"/>
            <a:r>
              <a:rPr lang="en-US" sz="1600">
                <a:solidFill>
                  <a:srgbClr val="080808"/>
                </a:solidFill>
              </a:rPr>
              <a:t>IPTA Conference</a:t>
            </a:r>
            <a:endParaRPr lang="en-US" sz="1600"/>
          </a:p>
          <a:p>
            <a:pPr algn="ctr"/>
            <a:r>
              <a:rPr lang="en-US" sz="1600">
                <a:solidFill>
                  <a:srgbClr val="080808"/>
                </a:solidFill>
              </a:rPr>
              <a:t>April 2023</a:t>
            </a:r>
            <a:endParaRPr lang="en-AU" sz="1600">
              <a:solidFill>
                <a:srgbClr val="080808"/>
              </a:solidFill>
            </a:endParaRPr>
          </a:p>
        </p:txBody>
      </p:sp>
      <p:pic>
        <p:nvPicPr>
          <p:cNvPr id="4" name="Picture 3" descr="A picture containing diagram&#10;&#10;Description automatically generated">
            <a:extLst>
              <a:ext uri="{FF2B5EF4-FFF2-40B4-BE49-F238E27FC236}">
                <a16:creationId xmlns:a16="http://schemas.microsoft.com/office/drawing/2014/main" id="{BD56A307-962E-3B57-E102-C0447F0C8106}"/>
              </a:ext>
            </a:extLst>
          </p:cNvPr>
          <p:cNvPicPr>
            <a:picLocks noChangeAspect="1"/>
          </p:cNvPicPr>
          <p:nvPr/>
        </p:nvPicPr>
        <p:blipFill rotWithShape="1">
          <a:blip r:embed="rId3">
            <a:extLst>
              <a:ext uri="{28A0092B-C50C-407E-A947-70E740481C1C}">
                <a14:useLocalDpi xmlns:a14="http://schemas.microsoft.com/office/drawing/2010/main" val="0"/>
              </a:ext>
            </a:extLst>
          </a:blip>
          <a:srcRect t="19515"/>
          <a:stretch/>
        </p:blipFill>
        <p:spPr>
          <a:xfrm>
            <a:off x="0" y="-12526"/>
            <a:ext cx="12210000" cy="1862413"/>
          </a:xfrm>
          <a:prstGeom prst="rect">
            <a:avLst/>
          </a:prstGeom>
        </p:spPr>
      </p:pic>
    </p:spTree>
    <p:extLst>
      <p:ext uri="{BB962C8B-B14F-4D97-AF65-F5344CB8AC3E}">
        <p14:creationId xmlns:p14="http://schemas.microsoft.com/office/powerpoint/2010/main" val="3830316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250C-ADBF-0E8D-250F-48E8E95675B7}"/>
              </a:ext>
            </a:extLst>
          </p:cNvPr>
          <p:cNvSpPr>
            <a:spLocks noGrp="1"/>
          </p:cNvSpPr>
          <p:nvPr>
            <p:ph type="title"/>
          </p:nvPr>
        </p:nvSpPr>
        <p:spPr/>
        <p:txBody>
          <a:bodyPr/>
          <a:lstStyle/>
          <a:p>
            <a:r>
              <a:rPr lang="en-AU" dirty="0">
                <a:solidFill>
                  <a:schemeClr val="accent5">
                    <a:lumMod val="25000"/>
                  </a:schemeClr>
                </a:solidFill>
              </a:rPr>
              <a:t>Areas of the Code cited in complaints</a:t>
            </a:r>
            <a:endParaRPr lang="en-AU" dirty="0"/>
          </a:p>
        </p:txBody>
      </p:sp>
      <p:graphicFrame>
        <p:nvGraphicFramePr>
          <p:cNvPr id="6" name="Content Placeholder 5">
            <a:extLst>
              <a:ext uri="{FF2B5EF4-FFF2-40B4-BE49-F238E27FC236}">
                <a16:creationId xmlns:a16="http://schemas.microsoft.com/office/drawing/2014/main" id="{2B55D1E5-6EEA-923D-D4FC-8DBC1B00D67E}"/>
              </a:ext>
            </a:extLst>
          </p:cNvPr>
          <p:cNvGraphicFramePr>
            <a:graphicFrameLocks noGrp="1"/>
          </p:cNvGraphicFramePr>
          <p:nvPr>
            <p:ph idx="1"/>
            <p:extLst>
              <p:ext uri="{D42A27DB-BD31-4B8C-83A1-F6EECF244321}">
                <p14:modId xmlns:p14="http://schemas.microsoft.com/office/powerpoint/2010/main" val="3971813641"/>
              </p:ext>
            </p:extLst>
          </p:nvPr>
        </p:nvGraphicFramePr>
        <p:xfrm>
          <a:off x="677690" y="1930400"/>
          <a:ext cx="8596312" cy="43802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771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1000"/>
                                        <p:tgtEl>
                                          <p:spTgt spid="6">
                                            <p:graphicEl>
                                              <a:chart seriesIdx="-3" categoryIdx="-3" bldStep="gridLegend"/>
                                            </p:graphicEl>
                                          </p:spTgt>
                                        </p:tgtEl>
                                      </p:cBhvr>
                                    </p:animEffect>
                                    <p:anim calcmode="lin" valueType="num">
                                      <p:cBhvr>
                                        <p:cTn id="8" dur="10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fade">
                                      <p:cBhvr>
                                        <p:cTn id="14" dur="1000"/>
                                        <p:tgtEl>
                                          <p:spTgt spid="6">
                                            <p:graphicEl>
                                              <a:chart seriesIdx="0" categoryIdx="0" bldStep="ptInSeries"/>
                                            </p:graphicEl>
                                          </p:spTgt>
                                        </p:tgtEl>
                                      </p:cBhvr>
                                    </p:animEffect>
                                    <p:anim calcmode="lin" valueType="num">
                                      <p:cBhvr>
                                        <p:cTn id="15" dur="1000" fill="hold"/>
                                        <p:tgtEl>
                                          <p:spTgt spid="6">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chart seriesIdx="0"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fade">
                                      <p:cBhvr>
                                        <p:cTn id="21" dur="1000"/>
                                        <p:tgtEl>
                                          <p:spTgt spid="6">
                                            <p:graphicEl>
                                              <a:chart seriesIdx="0" categoryIdx="1" bldStep="ptInSeries"/>
                                            </p:graphicEl>
                                          </p:spTgt>
                                        </p:tgtEl>
                                      </p:cBhvr>
                                    </p:animEffect>
                                    <p:anim calcmode="lin" valueType="num">
                                      <p:cBhvr>
                                        <p:cTn id="22" dur="1000" fill="hold"/>
                                        <p:tgtEl>
                                          <p:spTgt spid="6">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chart seriesIdx="0" categoryIdx="1"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fade">
                                      <p:cBhvr>
                                        <p:cTn id="28" dur="1000"/>
                                        <p:tgtEl>
                                          <p:spTgt spid="6">
                                            <p:graphicEl>
                                              <a:chart seriesIdx="0" categoryIdx="2" bldStep="ptInSeries"/>
                                            </p:graphicEl>
                                          </p:spTgt>
                                        </p:tgtEl>
                                      </p:cBhvr>
                                    </p:animEffect>
                                    <p:anim calcmode="lin" valueType="num">
                                      <p:cBhvr>
                                        <p:cTn id="29" dur="1000" fill="hold"/>
                                        <p:tgtEl>
                                          <p:spTgt spid="6">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chart seriesIdx="0" categoryIdx="2"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fade">
                                      <p:cBhvr>
                                        <p:cTn id="35" dur="1000"/>
                                        <p:tgtEl>
                                          <p:spTgt spid="6">
                                            <p:graphicEl>
                                              <a:chart seriesIdx="0" categoryIdx="3" bldStep="ptInSeries"/>
                                            </p:graphicEl>
                                          </p:spTgt>
                                        </p:tgtEl>
                                      </p:cBhvr>
                                    </p:animEffect>
                                    <p:anim calcmode="lin" valueType="num">
                                      <p:cBhvr>
                                        <p:cTn id="36" dur="1000" fill="hold"/>
                                        <p:tgtEl>
                                          <p:spTgt spid="6">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chart seriesIdx="0" categoryIdx="3"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graphicEl>
                                              <a:chart seriesIdx="0" categoryIdx="4" bldStep="ptInSeries"/>
                                            </p:graphicEl>
                                          </p:spTgt>
                                        </p:tgtEl>
                                        <p:attrNameLst>
                                          <p:attrName>style.visibility</p:attrName>
                                        </p:attrNameLst>
                                      </p:cBhvr>
                                      <p:to>
                                        <p:strVal val="visible"/>
                                      </p:to>
                                    </p:set>
                                    <p:animEffect transition="in" filter="fade">
                                      <p:cBhvr>
                                        <p:cTn id="42" dur="1000"/>
                                        <p:tgtEl>
                                          <p:spTgt spid="6">
                                            <p:graphicEl>
                                              <a:chart seriesIdx="0" categoryIdx="4" bldStep="ptInSeries"/>
                                            </p:graphicEl>
                                          </p:spTgt>
                                        </p:tgtEl>
                                      </p:cBhvr>
                                    </p:animEffect>
                                    <p:anim calcmode="lin" valueType="num">
                                      <p:cBhvr>
                                        <p:cTn id="43" dur="1000" fill="hold"/>
                                        <p:tgtEl>
                                          <p:spTgt spid="6">
                                            <p:graphicEl>
                                              <a:chart seriesIdx="0" categoryIdx="4" bldStep="ptInSeries"/>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chart seriesIdx="0" categoryIdx="4"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graphicEl>
                                              <a:chart seriesIdx="0" categoryIdx="5" bldStep="ptInSeries"/>
                                            </p:graphicEl>
                                          </p:spTgt>
                                        </p:tgtEl>
                                        <p:attrNameLst>
                                          <p:attrName>style.visibility</p:attrName>
                                        </p:attrNameLst>
                                      </p:cBhvr>
                                      <p:to>
                                        <p:strVal val="visible"/>
                                      </p:to>
                                    </p:set>
                                    <p:animEffect transition="in" filter="fade">
                                      <p:cBhvr>
                                        <p:cTn id="49" dur="1000"/>
                                        <p:tgtEl>
                                          <p:spTgt spid="6">
                                            <p:graphicEl>
                                              <a:chart seriesIdx="0" categoryIdx="5" bldStep="ptInSeries"/>
                                            </p:graphicEl>
                                          </p:spTgt>
                                        </p:tgtEl>
                                      </p:cBhvr>
                                    </p:animEffect>
                                    <p:anim calcmode="lin" valueType="num">
                                      <p:cBhvr>
                                        <p:cTn id="50" dur="1000" fill="hold"/>
                                        <p:tgtEl>
                                          <p:spTgt spid="6">
                                            <p:graphicEl>
                                              <a:chart seriesIdx="0" categoryIdx="5" bldStep="ptInSeries"/>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chart seriesIdx="0" categoryIdx="5"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graphicEl>
                                              <a:chart seriesIdx="0" categoryIdx="6" bldStep="ptInSeries"/>
                                            </p:graphicEl>
                                          </p:spTgt>
                                        </p:tgtEl>
                                        <p:attrNameLst>
                                          <p:attrName>style.visibility</p:attrName>
                                        </p:attrNameLst>
                                      </p:cBhvr>
                                      <p:to>
                                        <p:strVal val="visible"/>
                                      </p:to>
                                    </p:set>
                                    <p:animEffect transition="in" filter="fade">
                                      <p:cBhvr>
                                        <p:cTn id="56" dur="1000"/>
                                        <p:tgtEl>
                                          <p:spTgt spid="6">
                                            <p:graphicEl>
                                              <a:chart seriesIdx="0" categoryIdx="6" bldStep="ptInSeries"/>
                                            </p:graphicEl>
                                          </p:spTgt>
                                        </p:tgtEl>
                                      </p:cBhvr>
                                    </p:animEffect>
                                    <p:anim calcmode="lin" valueType="num">
                                      <p:cBhvr>
                                        <p:cTn id="57" dur="1000" fill="hold"/>
                                        <p:tgtEl>
                                          <p:spTgt spid="6">
                                            <p:graphicEl>
                                              <a:chart seriesIdx="0" categoryIdx="6" bldStep="ptInSeries"/>
                                            </p:graphicEl>
                                          </p:spTgt>
                                        </p:tgtEl>
                                        <p:attrNameLst>
                                          <p:attrName>ppt_x</p:attrName>
                                        </p:attrNameLst>
                                      </p:cBhvr>
                                      <p:tavLst>
                                        <p:tav tm="0">
                                          <p:val>
                                            <p:strVal val="#ppt_x"/>
                                          </p:val>
                                        </p:tav>
                                        <p:tav tm="100000">
                                          <p:val>
                                            <p:strVal val="#ppt_x"/>
                                          </p:val>
                                        </p:tav>
                                      </p:tavLst>
                                    </p:anim>
                                    <p:anim calcmode="lin" valueType="num">
                                      <p:cBhvr>
                                        <p:cTn id="58" dur="1000" fill="hold"/>
                                        <p:tgtEl>
                                          <p:spTgt spid="6">
                                            <p:graphicEl>
                                              <a:chart seriesIdx="0" categoryIdx="6" bldStep="ptIn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0F56E-F2E5-7765-9C8B-767E80FE8A1F}"/>
              </a:ext>
            </a:extLst>
          </p:cNvPr>
          <p:cNvSpPr>
            <a:spLocks noGrp="1"/>
          </p:cNvSpPr>
          <p:nvPr>
            <p:ph type="title"/>
          </p:nvPr>
        </p:nvSpPr>
        <p:spPr>
          <a:xfrm>
            <a:off x="583232" y="617553"/>
            <a:ext cx="8596668" cy="687404"/>
          </a:xfrm>
        </p:spPr>
        <p:txBody>
          <a:bodyPr/>
          <a:lstStyle/>
          <a:p>
            <a:r>
              <a:rPr lang="en-AU" dirty="0">
                <a:solidFill>
                  <a:schemeClr val="accent5">
                    <a:lumMod val="25000"/>
                  </a:schemeClr>
                </a:solidFill>
              </a:rPr>
              <a:t>Examples of types of complaints</a:t>
            </a:r>
          </a:p>
        </p:txBody>
      </p:sp>
      <p:graphicFrame>
        <p:nvGraphicFramePr>
          <p:cNvPr id="4" name="Table 4">
            <a:extLst>
              <a:ext uri="{FF2B5EF4-FFF2-40B4-BE49-F238E27FC236}">
                <a16:creationId xmlns:a16="http://schemas.microsoft.com/office/drawing/2014/main" id="{022486C4-F2F9-9842-BE3A-4D941F076586}"/>
              </a:ext>
            </a:extLst>
          </p:cNvPr>
          <p:cNvGraphicFramePr>
            <a:graphicFrameLocks noGrp="1"/>
          </p:cNvGraphicFramePr>
          <p:nvPr>
            <p:ph idx="1"/>
            <p:extLst>
              <p:ext uri="{D42A27DB-BD31-4B8C-83A1-F6EECF244321}">
                <p14:modId xmlns:p14="http://schemas.microsoft.com/office/powerpoint/2010/main" val="2565193549"/>
              </p:ext>
            </p:extLst>
          </p:nvPr>
        </p:nvGraphicFramePr>
        <p:xfrm>
          <a:off x="680314" y="1571625"/>
          <a:ext cx="8647016" cy="3940415"/>
        </p:xfrm>
        <a:graphic>
          <a:graphicData uri="http://schemas.openxmlformats.org/drawingml/2006/table">
            <a:tbl>
              <a:tblPr firstRow="1" bandRow="1">
                <a:tableStyleId>{5C22544A-7EE6-4342-B048-85BDC9FD1C3A}</a:tableStyleId>
              </a:tblPr>
              <a:tblGrid>
                <a:gridCol w="1883816">
                  <a:extLst>
                    <a:ext uri="{9D8B030D-6E8A-4147-A177-3AD203B41FA5}">
                      <a16:colId xmlns:a16="http://schemas.microsoft.com/office/drawing/2014/main" val="1985404823"/>
                    </a:ext>
                  </a:extLst>
                </a:gridCol>
                <a:gridCol w="6763200">
                  <a:extLst>
                    <a:ext uri="{9D8B030D-6E8A-4147-A177-3AD203B41FA5}">
                      <a16:colId xmlns:a16="http://schemas.microsoft.com/office/drawing/2014/main" val="2831380253"/>
                    </a:ext>
                  </a:extLst>
                </a:gridCol>
              </a:tblGrid>
              <a:tr h="447675">
                <a:tc>
                  <a:txBody>
                    <a:bodyPr/>
                    <a:lstStyle/>
                    <a:p>
                      <a:r>
                        <a:rPr lang="en-AU" dirty="0">
                          <a:solidFill>
                            <a:schemeClr val="tx1"/>
                          </a:solidFill>
                        </a:rPr>
                        <a:t>Complaint type</a:t>
                      </a:r>
                    </a:p>
                  </a:txBody>
                  <a:tcPr/>
                </a:tc>
                <a:tc>
                  <a:txBody>
                    <a:bodyPr/>
                    <a:lstStyle/>
                    <a:p>
                      <a:r>
                        <a:rPr lang="en-AU" dirty="0">
                          <a:solidFill>
                            <a:schemeClr val="tx1"/>
                          </a:solidFill>
                        </a:rPr>
                        <a:t>Example</a:t>
                      </a:r>
                    </a:p>
                  </a:txBody>
                  <a:tcPr/>
                </a:tc>
                <a:extLst>
                  <a:ext uri="{0D108BD9-81ED-4DB2-BD59-A6C34878D82A}">
                    <a16:rowId xmlns:a16="http://schemas.microsoft.com/office/drawing/2014/main" val="2234675902"/>
                  </a:ext>
                </a:extLst>
              </a:tr>
              <a:tr h="1198233">
                <a:tc>
                  <a:txBody>
                    <a:bodyPr/>
                    <a:lstStyle/>
                    <a:p>
                      <a:r>
                        <a:rPr lang="en-AU" sz="1600" b="1" dirty="0"/>
                        <a:t>Competency</a:t>
                      </a:r>
                    </a:p>
                  </a:txBody>
                  <a:tcPr anchor="ctr"/>
                </a:tc>
                <a:tc>
                  <a:txBody>
                    <a:bodyPr/>
                    <a:lstStyle/>
                    <a:p>
                      <a:r>
                        <a:rPr lang="en-US" sz="1600" dirty="0"/>
                        <a:t>The provision of advice outside</a:t>
                      </a:r>
                      <a:r>
                        <a:rPr lang="en-US" sz="1600" baseline="0" dirty="0"/>
                        <a:t> of an attorney’s core practice or outside of their field of technical training.</a:t>
                      </a:r>
                      <a:endParaRPr lang="en-AU" sz="1600" dirty="0"/>
                    </a:p>
                  </a:txBody>
                  <a:tcPr anchor="ctr"/>
                </a:tc>
                <a:extLst>
                  <a:ext uri="{0D108BD9-81ED-4DB2-BD59-A6C34878D82A}">
                    <a16:rowId xmlns:a16="http://schemas.microsoft.com/office/drawing/2014/main" val="397209466"/>
                  </a:ext>
                </a:extLst>
              </a:tr>
              <a:tr h="1198233">
                <a:tc>
                  <a:txBody>
                    <a:bodyPr/>
                    <a:lstStyle/>
                    <a:p>
                      <a:r>
                        <a:rPr lang="en-AU" sz="1600" b="1" dirty="0"/>
                        <a:t>Integrity</a:t>
                      </a:r>
                    </a:p>
                  </a:txBody>
                  <a:tcPr anchor="ctr"/>
                </a:tc>
                <a:tc>
                  <a:txBody>
                    <a:bodyPr/>
                    <a:lstStyle/>
                    <a:p>
                      <a:r>
                        <a:rPr lang="en-US" sz="1600" dirty="0"/>
                        <a:t>Dealing with clients in a</a:t>
                      </a:r>
                      <a:r>
                        <a:rPr lang="en-US" sz="1600" baseline="0" dirty="0"/>
                        <a:t> discourteous manner, such as bullying them into limiting the scope of their IP.</a:t>
                      </a:r>
                      <a:endParaRPr lang="en-AU" sz="1600" dirty="0"/>
                    </a:p>
                  </a:txBody>
                  <a:tcPr anchor="ctr"/>
                </a:tc>
                <a:extLst>
                  <a:ext uri="{0D108BD9-81ED-4DB2-BD59-A6C34878D82A}">
                    <a16:rowId xmlns:a16="http://schemas.microsoft.com/office/drawing/2014/main" val="1057112566"/>
                  </a:ext>
                </a:extLst>
              </a:tr>
              <a:tr h="1096274">
                <a:tc>
                  <a:txBody>
                    <a:bodyPr/>
                    <a:lstStyle/>
                    <a:p>
                      <a:r>
                        <a:rPr lang="en-AU" sz="1600" b="1" dirty="0"/>
                        <a:t>Diligence</a:t>
                      </a:r>
                    </a:p>
                  </a:txBody>
                  <a:tcPr anchor="ctr"/>
                </a:tc>
                <a:tc>
                  <a:txBody>
                    <a:bodyPr/>
                    <a:lstStyle/>
                    <a:p>
                      <a:r>
                        <a:rPr lang="en-US" sz="1600" dirty="0"/>
                        <a:t>The provision of advice in an untimely manner leading to </a:t>
                      </a:r>
                      <a:r>
                        <a:rPr lang="en-US" sz="1600" baseline="0" dirty="0"/>
                        <a:t>unnecessary expense and/or adversely affecting the IP rights of the client.</a:t>
                      </a:r>
                      <a:endParaRPr lang="en-AU" sz="1600" dirty="0"/>
                    </a:p>
                  </a:txBody>
                  <a:tcPr anchor="ctr"/>
                </a:tc>
                <a:extLst>
                  <a:ext uri="{0D108BD9-81ED-4DB2-BD59-A6C34878D82A}">
                    <a16:rowId xmlns:a16="http://schemas.microsoft.com/office/drawing/2014/main" val="594649684"/>
                  </a:ext>
                </a:extLst>
              </a:tr>
            </a:tbl>
          </a:graphicData>
        </a:graphic>
      </p:graphicFrame>
    </p:spTree>
    <p:extLst>
      <p:ext uri="{BB962C8B-B14F-4D97-AF65-F5344CB8AC3E}">
        <p14:creationId xmlns:p14="http://schemas.microsoft.com/office/powerpoint/2010/main" val="237139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2AA3-FD98-381F-ED12-745E086CBC0C}"/>
              </a:ext>
            </a:extLst>
          </p:cNvPr>
          <p:cNvSpPr>
            <a:spLocks noGrp="1"/>
          </p:cNvSpPr>
          <p:nvPr>
            <p:ph type="title"/>
          </p:nvPr>
        </p:nvSpPr>
        <p:spPr/>
        <p:txBody>
          <a:bodyPr/>
          <a:lstStyle/>
          <a:p>
            <a:r>
              <a:rPr kumimoji="0" lang="en-AU" sz="3600" b="0" i="0" u="none" strike="noStrike" kern="1200" cap="none" spc="0" normalizeH="0" baseline="0" noProof="0" dirty="0">
                <a:ln>
                  <a:noFill/>
                </a:ln>
                <a:solidFill>
                  <a:srgbClr val="B7DCE2">
                    <a:lumMod val="25000"/>
                  </a:srgbClr>
                </a:solidFill>
                <a:effectLst/>
                <a:uLnTx/>
                <a:uFillTx/>
                <a:latin typeface="Trebuchet MS" panose="020B0603020202020204"/>
                <a:ea typeface="+mj-ea"/>
                <a:cs typeface="+mj-cs"/>
              </a:rPr>
              <a:t>Examples of types of complaints</a:t>
            </a:r>
            <a:endParaRPr lang="en-AU" dirty="0"/>
          </a:p>
        </p:txBody>
      </p:sp>
      <p:graphicFrame>
        <p:nvGraphicFramePr>
          <p:cNvPr id="4" name="Table 4">
            <a:extLst>
              <a:ext uri="{FF2B5EF4-FFF2-40B4-BE49-F238E27FC236}">
                <a16:creationId xmlns:a16="http://schemas.microsoft.com/office/drawing/2014/main" id="{F9804FBE-37CA-5BB4-7479-5972190FB356}"/>
              </a:ext>
            </a:extLst>
          </p:cNvPr>
          <p:cNvGraphicFramePr>
            <a:graphicFrameLocks noGrp="1"/>
          </p:cNvGraphicFramePr>
          <p:nvPr>
            <p:ph idx="1"/>
            <p:extLst>
              <p:ext uri="{D42A27DB-BD31-4B8C-83A1-F6EECF244321}">
                <p14:modId xmlns:p14="http://schemas.microsoft.com/office/powerpoint/2010/main" val="3729412495"/>
              </p:ext>
            </p:extLst>
          </p:nvPr>
        </p:nvGraphicFramePr>
        <p:xfrm>
          <a:off x="677863" y="1590675"/>
          <a:ext cx="8704262" cy="3924298"/>
        </p:xfrm>
        <a:graphic>
          <a:graphicData uri="http://schemas.openxmlformats.org/drawingml/2006/table">
            <a:tbl>
              <a:tblPr firstRow="1" bandRow="1">
                <a:tableStyleId>{5C22544A-7EE6-4342-B048-85BDC9FD1C3A}</a:tableStyleId>
              </a:tblPr>
              <a:tblGrid>
                <a:gridCol w="2679594">
                  <a:extLst>
                    <a:ext uri="{9D8B030D-6E8A-4147-A177-3AD203B41FA5}">
                      <a16:colId xmlns:a16="http://schemas.microsoft.com/office/drawing/2014/main" val="2995246413"/>
                    </a:ext>
                  </a:extLst>
                </a:gridCol>
                <a:gridCol w="6024668">
                  <a:extLst>
                    <a:ext uri="{9D8B030D-6E8A-4147-A177-3AD203B41FA5}">
                      <a16:colId xmlns:a16="http://schemas.microsoft.com/office/drawing/2014/main" val="120306240"/>
                    </a:ext>
                  </a:extLst>
                </a:gridCol>
              </a:tblGrid>
              <a:tr h="458358">
                <a:tc>
                  <a:txBody>
                    <a:bodyPr/>
                    <a:lstStyle/>
                    <a:p>
                      <a:r>
                        <a:rPr lang="en-AU" dirty="0">
                          <a:solidFill>
                            <a:schemeClr val="tx1"/>
                          </a:solidFill>
                        </a:rPr>
                        <a:t>Complaint type</a:t>
                      </a:r>
                    </a:p>
                  </a:txBody>
                  <a:tcPr anchor="ctr"/>
                </a:tc>
                <a:tc>
                  <a:txBody>
                    <a:bodyPr/>
                    <a:lstStyle/>
                    <a:p>
                      <a:r>
                        <a:rPr lang="en-AU" dirty="0">
                          <a:solidFill>
                            <a:schemeClr val="tx1"/>
                          </a:solidFill>
                        </a:rPr>
                        <a:t>Example</a:t>
                      </a:r>
                    </a:p>
                  </a:txBody>
                  <a:tcPr anchor="ctr"/>
                </a:tc>
                <a:extLst>
                  <a:ext uri="{0D108BD9-81ED-4DB2-BD59-A6C34878D82A}">
                    <a16:rowId xmlns:a16="http://schemas.microsoft.com/office/drawing/2014/main" val="2735261515"/>
                  </a:ext>
                </a:extLst>
              </a:tr>
              <a:tr h="1017178">
                <a:tc>
                  <a:txBody>
                    <a:bodyPr/>
                    <a:lstStyle/>
                    <a:p>
                      <a:r>
                        <a:rPr lang="en-AU" sz="1600" b="1" dirty="0"/>
                        <a:t>Conflict of interest</a:t>
                      </a:r>
                    </a:p>
                  </a:txBody>
                  <a:tcPr anchor="ctr"/>
                </a:tc>
                <a:tc>
                  <a:txBody>
                    <a:bodyPr/>
                    <a:lstStyle/>
                    <a:p>
                      <a:r>
                        <a:rPr lang="en-US" sz="1600" dirty="0"/>
                        <a:t>Having one</a:t>
                      </a:r>
                      <a:r>
                        <a:rPr lang="en-US" sz="1600" baseline="0" dirty="0"/>
                        <a:t> firm act for both applicant and opponent in an opposition matter – even when different individual attorneys are involved.</a:t>
                      </a:r>
                      <a:endParaRPr lang="en-AU" sz="1600" dirty="0"/>
                    </a:p>
                  </a:txBody>
                  <a:tcPr anchor="ctr"/>
                </a:tc>
                <a:extLst>
                  <a:ext uri="{0D108BD9-81ED-4DB2-BD59-A6C34878D82A}">
                    <a16:rowId xmlns:a16="http://schemas.microsoft.com/office/drawing/2014/main" val="1920527842"/>
                  </a:ext>
                </a:extLst>
              </a:tr>
              <a:tr h="715792">
                <a:tc>
                  <a:txBody>
                    <a:bodyPr/>
                    <a:lstStyle/>
                    <a:p>
                      <a:r>
                        <a:rPr lang="en-AU" sz="1600" b="1" dirty="0"/>
                        <a:t>Privacy</a:t>
                      </a:r>
                    </a:p>
                  </a:txBody>
                  <a:tcPr anchor="ctr"/>
                </a:tc>
                <a:tc>
                  <a:txBody>
                    <a:bodyPr/>
                    <a:lstStyle/>
                    <a:p>
                      <a:r>
                        <a:rPr lang="en-US" sz="1600" dirty="0"/>
                        <a:t>The recording of client</a:t>
                      </a:r>
                      <a:r>
                        <a:rPr lang="en-US" sz="1600" baseline="0" dirty="0"/>
                        <a:t> meetings without their knowledge and agreement.</a:t>
                      </a:r>
                      <a:endParaRPr lang="en-AU" sz="1600" dirty="0"/>
                    </a:p>
                  </a:txBody>
                  <a:tcPr anchor="ctr"/>
                </a:tc>
                <a:extLst>
                  <a:ext uri="{0D108BD9-81ED-4DB2-BD59-A6C34878D82A}">
                    <a16:rowId xmlns:a16="http://schemas.microsoft.com/office/drawing/2014/main" val="3869085026"/>
                  </a:ext>
                </a:extLst>
              </a:tr>
              <a:tr h="715792">
                <a:tc>
                  <a:txBody>
                    <a:bodyPr/>
                    <a:lstStyle/>
                    <a:p>
                      <a:r>
                        <a:rPr lang="en-AU" sz="1600" b="1" dirty="0"/>
                        <a:t>Communication</a:t>
                      </a:r>
                    </a:p>
                  </a:txBody>
                  <a:tcPr anchor="ctr"/>
                </a:tc>
                <a:tc>
                  <a:txBody>
                    <a:bodyPr/>
                    <a:lstStyle/>
                    <a:p>
                      <a:r>
                        <a:rPr lang="en-US" sz="1600" dirty="0"/>
                        <a:t>Failure</a:t>
                      </a:r>
                      <a:r>
                        <a:rPr lang="en-US" sz="1600" baseline="0" dirty="0"/>
                        <a:t> to advise the client of expected timing and estimated costs for completion of the work.</a:t>
                      </a:r>
                      <a:endParaRPr lang="en-AU" sz="1600" dirty="0"/>
                    </a:p>
                  </a:txBody>
                  <a:tcPr anchor="ctr"/>
                </a:tc>
                <a:extLst>
                  <a:ext uri="{0D108BD9-81ED-4DB2-BD59-A6C34878D82A}">
                    <a16:rowId xmlns:a16="http://schemas.microsoft.com/office/drawing/2014/main" val="1535687145"/>
                  </a:ext>
                </a:extLst>
              </a:tr>
              <a:tr h="1017178">
                <a:tc>
                  <a:txBody>
                    <a:bodyPr/>
                    <a:lstStyle/>
                    <a:p>
                      <a:r>
                        <a:rPr lang="en-AU" sz="1600" b="1" dirty="0"/>
                        <a:t>Responsibility</a:t>
                      </a:r>
                    </a:p>
                  </a:txBody>
                  <a:tcPr anchor="ctr"/>
                </a:tc>
                <a:tc>
                  <a:txBody>
                    <a:bodyPr/>
                    <a:lstStyle/>
                    <a:p>
                      <a:r>
                        <a:rPr lang="en-US" sz="1600" dirty="0"/>
                        <a:t>Failure</a:t>
                      </a:r>
                      <a:r>
                        <a:rPr lang="en-US" sz="1600" baseline="0" dirty="0"/>
                        <a:t> to take responsibility for the work of an ‘associated person’ who has been contracted to perform searches and/or complete drafting tasks.</a:t>
                      </a:r>
                      <a:endParaRPr lang="en-US" sz="1600" dirty="0"/>
                    </a:p>
                  </a:txBody>
                  <a:tcPr anchor="ctr"/>
                </a:tc>
                <a:extLst>
                  <a:ext uri="{0D108BD9-81ED-4DB2-BD59-A6C34878D82A}">
                    <a16:rowId xmlns:a16="http://schemas.microsoft.com/office/drawing/2014/main" val="1941035890"/>
                  </a:ext>
                </a:extLst>
              </a:tr>
            </a:tbl>
          </a:graphicData>
        </a:graphic>
      </p:graphicFrame>
    </p:spTree>
    <p:extLst>
      <p:ext uri="{BB962C8B-B14F-4D97-AF65-F5344CB8AC3E}">
        <p14:creationId xmlns:p14="http://schemas.microsoft.com/office/powerpoint/2010/main" val="279588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E98F5D-4AA8-4F9E-B149-F4AD10302EAC}"/>
              </a:ext>
            </a:extLst>
          </p:cNvPr>
          <p:cNvSpPr>
            <a:spLocks noGrp="1"/>
          </p:cNvSpPr>
          <p:nvPr>
            <p:ph idx="1"/>
          </p:nvPr>
        </p:nvSpPr>
        <p:spPr>
          <a:xfrm>
            <a:off x="347549" y="2423304"/>
            <a:ext cx="9729901" cy="2767821"/>
          </a:xfrm>
        </p:spPr>
        <p:txBody>
          <a:bodyPr vert="horz" lIns="91440" tIns="45720" rIns="91440" bIns="45720" rtlCol="0" anchor="t">
            <a:noAutofit/>
          </a:bodyPr>
          <a:lstStyle/>
          <a:p>
            <a:pPr marL="0" indent="0">
              <a:spcBef>
                <a:spcPts val="1200"/>
              </a:spcBef>
              <a:buClr>
                <a:srgbClr val="6EB9C5"/>
              </a:buClr>
              <a:buNone/>
            </a:pPr>
            <a:r>
              <a:rPr kumimoji="0" lang="en-US" sz="2000" b="0" i="0" u="none" strike="noStrike" kern="1200" cap="none" spc="0" normalizeH="0" baseline="0" noProof="0" dirty="0">
                <a:ln>
                  <a:noFill/>
                </a:ln>
                <a:solidFill>
                  <a:srgbClr val="415057"/>
                </a:solidFill>
                <a:effectLst/>
                <a:uLnTx/>
                <a:uFillTx/>
                <a:latin typeface="Trebuchet MS" panose="020B0603020202020204"/>
                <a:ea typeface="+mj-ea"/>
                <a:cs typeface="+mj-cs"/>
              </a:rPr>
              <a:t>What can you do to mitigate a complaint being filed?</a:t>
            </a:r>
          </a:p>
          <a:p>
            <a:pPr marL="0" indent="0">
              <a:spcBef>
                <a:spcPts val="1200"/>
              </a:spcBef>
              <a:buClr>
                <a:srgbClr val="6EB9C5"/>
              </a:buClr>
              <a:buNone/>
            </a:pPr>
            <a:endParaRPr lang="en-US" dirty="0">
              <a:solidFill>
                <a:schemeClr val="tx1"/>
              </a:solidFill>
            </a:endParaRPr>
          </a:p>
          <a:p>
            <a:pPr>
              <a:spcBef>
                <a:spcPts val="1200"/>
              </a:spcBef>
              <a:buClr>
                <a:srgbClr val="6EB9C5"/>
              </a:buClr>
              <a:buFont typeface="Wingdings" panose="05000000000000000000" pitchFamily="2" charset="2"/>
              <a:buChar char="Ø"/>
            </a:pPr>
            <a:r>
              <a:rPr lang="en-US" dirty="0">
                <a:solidFill>
                  <a:schemeClr val="tx1"/>
                </a:solidFill>
              </a:rPr>
              <a:t>Read and understand the Code and the Guidelines</a:t>
            </a:r>
          </a:p>
          <a:p>
            <a:pPr>
              <a:spcBef>
                <a:spcPts val="1200"/>
              </a:spcBef>
              <a:buClr>
                <a:srgbClr val="6EB9C5"/>
              </a:buClr>
              <a:buFont typeface="Wingdings" panose="05000000000000000000" pitchFamily="2" charset="2"/>
              <a:buChar char="Ø"/>
            </a:pPr>
            <a:r>
              <a:rPr lang="en-US" dirty="0">
                <a:solidFill>
                  <a:schemeClr val="tx1"/>
                </a:solidFill>
              </a:rPr>
              <a:t>Talk to your client in the first instance</a:t>
            </a:r>
          </a:p>
          <a:p>
            <a:pPr>
              <a:spcBef>
                <a:spcPts val="1200"/>
              </a:spcBef>
              <a:buClr>
                <a:srgbClr val="6EB9C5"/>
              </a:buClr>
              <a:buFont typeface="Wingdings" panose="05000000000000000000" pitchFamily="2" charset="2"/>
              <a:buChar char="Ø"/>
            </a:pPr>
            <a:r>
              <a:rPr lang="en-US" dirty="0">
                <a:solidFill>
                  <a:schemeClr val="tx1"/>
                </a:solidFill>
              </a:rPr>
              <a:t>Consider whether the Board or the Disciplinary Tribunal has the power to order the remedies sought</a:t>
            </a:r>
          </a:p>
        </p:txBody>
      </p:sp>
      <p:sp>
        <p:nvSpPr>
          <p:cNvPr id="8" name="Title 1">
            <a:extLst>
              <a:ext uri="{FF2B5EF4-FFF2-40B4-BE49-F238E27FC236}">
                <a16:creationId xmlns:a16="http://schemas.microsoft.com/office/drawing/2014/main" id="{E092AACA-C0E8-1C60-A540-0D4B833B9862}"/>
              </a:ext>
            </a:extLst>
          </p:cNvPr>
          <p:cNvSpPr>
            <a:spLocks noGrp="1"/>
          </p:cNvSpPr>
          <p:nvPr>
            <p:ph type="title"/>
          </p:nvPr>
        </p:nvSpPr>
        <p:spPr>
          <a:xfrm>
            <a:off x="347549" y="546100"/>
            <a:ext cx="11006251" cy="1990148"/>
          </a:xfrm>
        </p:spPr>
        <p:txBody>
          <a:bodyPr>
            <a:normAutofit/>
          </a:bodyPr>
          <a:lstStyle/>
          <a:p>
            <a:r>
              <a:rPr lang="en-US" dirty="0">
                <a:solidFill>
                  <a:srgbClr val="415057"/>
                </a:solidFill>
              </a:rPr>
              <a:t>Early Intervention Strategies</a:t>
            </a:r>
            <a:br>
              <a:rPr lang="en-US" sz="3100" dirty="0">
                <a:solidFill>
                  <a:srgbClr val="415057"/>
                </a:solidFill>
              </a:rPr>
            </a:br>
            <a:r>
              <a:rPr lang="en-US" sz="2200" i="1" dirty="0">
                <a:solidFill>
                  <a:schemeClr val="accent1">
                    <a:lumMod val="75000"/>
                  </a:schemeClr>
                </a:solidFill>
                <a:latin typeface="+mn-lt"/>
              </a:rPr>
              <a:t>                                             </a:t>
            </a:r>
            <a:br>
              <a:rPr lang="en-US" sz="2200" i="1" dirty="0">
                <a:solidFill>
                  <a:schemeClr val="accent1">
                    <a:lumMod val="75000"/>
                  </a:schemeClr>
                </a:solidFill>
                <a:latin typeface="+mn-lt"/>
              </a:rPr>
            </a:br>
            <a:r>
              <a:rPr lang="en-US" sz="2200" i="1" dirty="0">
                <a:solidFill>
                  <a:schemeClr val="accent1">
                    <a:lumMod val="75000"/>
                  </a:schemeClr>
                </a:solidFill>
                <a:latin typeface="+mn-lt"/>
              </a:rPr>
              <a:t>                                           </a:t>
            </a:r>
            <a:r>
              <a:rPr lang="en-US" sz="2200" dirty="0">
                <a:solidFill>
                  <a:schemeClr val="accent1">
                    <a:lumMod val="75000"/>
                  </a:schemeClr>
                </a:solidFill>
                <a:latin typeface="+mn-lt"/>
              </a:rPr>
              <a:t>“</a:t>
            </a:r>
            <a:r>
              <a:rPr lang="en-US" sz="2200" i="1" dirty="0">
                <a:solidFill>
                  <a:schemeClr val="accent1">
                    <a:lumMod val="75000"/>
                  </a:schemeClr>
                </a:solidFill>
                <a:latin typeface="+mn-lt"/>
              </a:rPr>
              <a:t>But first, a test of honor”</a:t>
            </a:r>
            <a:endParaRPr lang="en-AU" sz="2200" dirty="0">
              <a:solidFill>
                <a:schemeClr val="accent1">
                  <a:lumMod val="75000"/>
                </a:schemeClr>
              </a:solidFill>
              <a:latin typeface="+mn-lt"/>
            </a:endParaRPr>
          </a:p>
        </p:txBody>
      </p:sp>
      <p:pic>
        <p:nvPicPr>
          <p:cNvPr id="5" name="Picture 4">
            <a:extLst>
              <a:ext uri="{FF2B5EF4-FFF2-40B4-BE49-F238E27FC236}">
                <a16:creationId xmlns:a16="http://schemas.microsoft.com/office/drawing/2014/main" id="{7DDDFA0D-1D34-E5BB-B090-14540AD56639}"/>
              </a:ext>
            </a:extLst>
          </p:cNvPr>
          <p:cNvPicPr>
            <a:picLocks noChangeAspect="1"/>
          </p:cNvPicPr>
          <p:nvPr/>
        </p:nvPicPr>
        <p:blipFill>
          <a:blip r:embed="rId3"/>
          <a:stretch>
            <a:fillRect/>
          </a:stretch>
        </p:blipFill>
        <p:spPr>
          <a:xfrm>
            <a:off x="7571994" y="365125"/>
            <a:ext cx="1588907" cy="1543183"/>
          </a:xfrm>
          <a:prstGeom prst="ellipse">
            <a:avLst/>
          </a:prstGeom>
          <a:ln>
            <a:noFill/>
          </a:ln>
          <a:effectLst>
            <a:softEdge rad="12700"/>
          </a:effectLst>
        </p:spPr>
      </p:pic>
    </p:spTree>
    <p:extLst>
      <p:ext uri="{BB962C8B-B14F-4D97-AF65-F5344CB8AC3E}">
        <p14:creationId xmlns:p14="http://schemas.microsoft.com/office/powerpoint/2010/main" val="332744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E98F5D-4AA8-4F9E-B149-F4AD10302EAC}"/>
              </a:ext>
            </a:extLst>
          </p:cNvPr>
          <p:cNvSpPr>
            <a:spLocks noGrp="1"/>
          </p:cNvSpPr>
          <p:nvPr>
            <p:ph idx="1"/>
          </p:nvPr>
        </p:nvSpPr>
        <p:spPr>
          <a:xfrm>
            <a:off x="358281" y="3585966"/>
            <a:ext cx="9719169" cy="2172970"/>
          </a:xfrm>
        </p:spPr>
        <p:txBody>
          <a:bodyPr vert="horz" lIns="91440" tIns="45720" rIns="91440" bIns="45720" rtlCol="0" anchor="t">
            <a:noAutofit/>
          </a:bodyPr>
          <a:lstStyle/>
          <a:p>
            <a:pPr>
              <a:spcBef>
                <a:spcPts val="1200"/>
              </a:spcBef>
              <a:buClr>
                <a:schemeClr val="accent6">
                  <a:lumMod val="50000"/>
                </a:schemeClr>
              </a:buClr>
              <a:buFont typeface="Wingdings,Sans-Serif" panose="05000000000000000000" pitchFamily="2" charset="2"/>
              <a:buChar char="Ø"/>
            </a:pPr>
            <a:r>
              <a:rPr lang="en-US" dirty="0">
                <a:solidFill>
                  <a:schemeClr val="tx1"/>
                </a:solidFill>
              </a:rPr>
              <a:t>Guidelines to the Code are being updated now</a:t>
            </a:r>
          </a:p>
          <a:p>
            <a:pPr>
              <a:spcBef>
                <a:spcPts val="1200"/>
              </a:spcBef>
              <a:buClr>
                <a:schemeClr val="accent6">
                  <a:lumMod val="50000"/>
                </a:schemeClr>
              </a:buClr>
              <a:buFont typeface="Wingdings" panose="05000000000000000000" pitchFamily="2" charset="2"/>
              <a:buChar char="Ø"/>
            </a:pPr>
            <a:r>
              <a:rPr lang="en-US" dirty="0">
                <a:solidFill>
                  <a:schemeClr val="tx1"/>
                </a:solidFill>
              </a:rPr>
              <a:t>Improved communication from the Board and the Secretariat</a:t>
            </a:r>
          </a:p>
          <a:p>
            <a:pPr>
              <a:spcBef>
                <a:spcPts val="1200"/>
              </a:spcBef>
              <a:buClr>
                <a:schemeClr val="accent6">
                  <a:lumMod val="50000"/>
                </a:schemeClr>
              </a:buClr>
              <a:buFont typeface="Wingdings" panose="05000000000000000000" pitchFamily="2" charset="2"/>
              <a:buChar char="Ø"/>
            </a:pPr>
            <a:r>
              <a:rPr lang="en-US" dirty="0">
                <a:solidFill>
                  <a:schemeClr val="tx1"/>
                </a:solidFill>
              </a:rPr>
              <a:t>New complaint form is being developed</a:t>
            </a:r>
          </a:p>
          <a:p>
            <a:pPr>
              <a:spcBef>
                <a:spcPts val="1200"/>
              </a:spcBef>
              <a:buClr>
                <a:schemeClr val="accent6">
                  <a:lumMod val="50000"/>
                </a:schemeClr>
              </a:buClr>
              <a:buFont typeface="Wingdings" panose="05000000000000000000" pitchFamily="2" charset="2"/>
              <a:buChar char="Ø"/>
            </a:pPr>
            <a:r>
              <a:rPr lang="en-US" dirty="0">
                <a:solidFill>
                  <a:schemeClr val="tx1"/>
                </a:solidFill>
              </a:rPr>
              <a:t>Clarification of the role of the Secretary</a:t>
            </a:r>
          </a:p>
          <a:p>
            <a:pPr marL="0" indent="0">
              <a:spcBef>
                <a:spcPts val="1200"/>
              </a:spcBef>
              <a:buClr>
                <a:schemeClr val="accent6">
                  <a:lumMod val="50000"/>
                </a:schemeClr>
              </a:buClr>
              <a:buNone/>
            </a:pPr>
            <a:endParaRPr lang="en-US" dirty="0">
              <a:solidFill>
                <a:schemeClr val="tx1"/>
              </a:solidFill>
            </a:endParaRPr>
          </a:p>
        </p:txBody>
      </p:sp>
      <p:sp>
        <p:nvSpPr>
          <p:cNvPr id="8" name="Title 1">
            <a:extLst>
              <a:ext uri="{FF2B5EF4-FFF2-40B4-BE49-F238E27FC236}">
                <a16:creationId xmlns:a16="http://schemas.microsoft.com/office/drawing/2014/main" id="{E092AACA-C0E8-1C60-A540-0D4B833B9862}"/>
              </a:ext>
            </a:extLst>
          </p:cNvPr>
          <p:cNvSpPr>
            <a:spLocks noGrp="1"/>
          </p:cNvSpPr>
          <p:nvPr>
            <p:ph type="title"/>
          </p:nvPr>
        </p:nvSpPr>
        <p:spPr>
          <a:xfrm>
            <a:off x="347549" y="365125"/>
            <a:ext cx="11006251" cy="1984883"/>
          </a:xfrm>
        </p:spPr>
        <p:txBody>
          <a:bodyPr>
            <a:normAutofit fontScale="90000"/>
          </a:bodyPr>
          <a:lstStyle/>
          <a:p>
            <a:r>
              <a:rPr lang="en-US" dirty="0">
                <a:solidFill>
                  <a:srgbClr val="415057"/>
                </a:solidFill>
              </a:rPr>
              <a:t>Recent action by Board and the future work plan</a:t>
            </a:r>
            <a:br>
              <a:rPr lang="en-US" sz="3100" dirty="0"/>
            </a:br>
            <a:br>
              <a:rPr lang="en-US" sz="3100" dirty="0"/>
            </a:br>
            <a:r>
              <a:rPr lang="en-US" sz="3100" dirty="0">
                <a:solidFill>
                  <a:srgbClr val="415057"/>
                </a:solidFill>
              </a:rPr>
              <a:t>              </a:t>
            </a:r>
            <a:r>
              <a:rPr lang="en-US" sz="2200" dirty="0">
                <a:solidFill>
                  <a:schemeClr val="accent1">
                    <a:lumMod val="75000"/>
                  </a:schemeClr>
                </a:solidFill>
                <a:latin typeface="+mn-lt"/>
              </a:rPr>
              <a:t>“</a:t>
            </a:r>
            <a:r>
              <a:rPr lang="en-US" sz="2200" i="1" dirty="0">
                <a:solidFill>
                  <a:schemeClr val="accent1">
                    <a:lumMod val="75000"/>
                  </a:schemeClr>
                </a:solidFill>
                <a:latin typeface="+mn-lt"/>
              </a:rPr>
              <a:t>What is history, but a fable agreed upon ?”</a:t>
            </a:r>
            <a:br>
              <a:rPr lang="en-US" sz="2200" dirty="0">
                <a:latin typeface="+mn-lt"/>
              </a:rPr>
            </a:br>
            <a:br>
              <a:rPr lang="en-US" sz="2200" dirty="0"/>
            </a:br>
            <a:br>
              <a:rPr lang="en-US" sz="2200" i="1" dirty="0">
                <a:latin typeface="+mn-lt"/>
              </a:rPr>
            </a:br>
            <a:r>
              <a:rPr lang="en-US" sz="2200" i="1" dirty="0">
                <a:solidFill>
                  <a:schemeClr val="accent1">
                    <a:lumMod val="75000"/>
                  </a:schemeClr>
                </a:solidFill>
                <a:latin typeface="+mn-lt"/>
              </a:rPr>
              <a:t>                                           </a:t>
            </a:r>
            <a:endParaRPr lang="en-AU" sz="2000" b="1" dirty="0">
              <a:solidFill>
                <a:schemeClr val="accent1">
                  <a:lumMod val="75000"/>
                </a:schemeClr>
              </a:solidFill>
              <a:latin typeface="+mn-lt"/>
            </a:endParaRPr>
          </a:p>
        </p:txBody>
      </p:sp>
      <p:pic>
        <p:nvPicPr>
          <p:cNvPr id="3" name="Picture 2">
            <a:extLst>
              <a:ext uri="{FF2B5EF4-FFF2-40B4-BE49-F238E27FC236}">
                <a16:creationId xmlns:a16="http://schemas.microsoft.com/office/drawing/2014/main" id="{45C88310-F35B-D5E5-271C-C3F16B8BFD9F}"/>
              </a:ext>
            </a:extLst>
          </p:cNvPr>
          <p:cNvPicPr>
            <a:picLocks noChangeAspect="1"/>
          </p:cNvPicPr>
          <p:nvPr/>
        </p:nvPicPr>
        <p:blipFill>
          <a:blip r:embed="rId3">
            <a:alphaModFix/>
          </a:blip>
          <a:stretch>
            <a:fillRect/>
          </a:stretch>
        </p:blipFill>
        <p:spPr>
          <a:xfrm>
            <a:off x="7301377" y="1099064"/>
            <a:ext cx="2128373" cy="34089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438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E98F5D-4AA8-4F9E-B149-F4AD10302EAC}"/>
              </a:ext>
            </a:extLst>
          </p:cNvPr>
          <p:cNvSpPr>
            <a:spLocks noGrp="1"/>
          </p:cNvSpPr>
          <p:nvPr>
            <p:ph idx="1"/>
          </p:nvPr>
        </p:nvSpPr>
        <p:spPr>
          <a:xfrm>
            <a:off x="254243" y="1609344"/>
            <a:ext cx="9729901" cy="1984883"/>
          </a:xfrm>
        </p:spPr>
        <p:txBody>
          <a:bodyPr>
            <a:noAutofit/>
          </a:bodyPr>
          <a:lstStyle/>
          <a:p>
            <a:pPr marL="0" indent="0">
              <a:spcBef>
                <a:spcPts val="1200"/>
              </a:spcBef>
              <a:buClr>
                <a:srgbClr val="6EB9C5"/>
              </a:buClr>
              <a:buNone/>
            </a:pPr>
            <a:endParaRPr lang="en-US" sz="2000">
              <a:solidFill>
                <a:schemeClr val="tx1"/>
              </a:solidFill>
            </a:endParaRPr>
          </a:p>
          <a:p>
            <a:pPr>
              <a:spcBef>
                <a:spcPts val="1200"/>
              </a:spcBef>
              <a:buClr>
                <a:srgbClr val="6EB9C5"/>
              </a:buClr>
              <a:buFont typeface="Wingdings" panose="05000000000000000000" pitchFamily="2" charset="2"/>
              <a:buChar char="Ø"/>
            </a:pPr>
            <a:endParaRPr lang="en-US" sz="2000">
              <a:solidFill>
                <a:schemeClr val="tx1"/>
              </a:solidFill>
            </a:endParaRPr>
          </a:p>
        </p:txBody>
      </p:sp>
      <p:sp>
        <p:nvSpPr>
          <p:cNvPr id="8" name="Title 1">
            <a:extLst>
              <a:ext uri="{FF2B5EF4-FFF2-40B4-BE49-F238E27FC236}">
                <a16:creationId xmlns:a16="http://schemas.microsoft.com/office/drawing/2014/main" id="{E092AACA-C0E8-1C60-A540-0D4B833B9862}"/>
              </a:ext>
            </a:extLst>
          </p:cNvPr>
          <p:cNvSpPr>
            <a:spLocks noGrp="1"/>
          </p:cNvSpPr>
          <p:nvPr>
            <p:ph type="title"/>
          </p:nvPr>
        </p:nvSpPr>
        <p:spPr>
          <a:xfrm>
            <a:off x="347549" y="365125"/>
            <a:ext cx="11006251" cy="1984883"/>
          </a:xfrm>
        </p:spPr>
        <p:txBody>
          <a:bodyPr>
            <a:normAutofit/>
          </a:bodyPr>
          <a:lstStyle/>
          <a:p>
            <a:r>
              <a:rPr lang="en-US" sz="3100">
                <a:solidFill>
                  <a:srgbClr val="415057"/>
                </a:solidFill>
              </a:rPr>
              <a:t>           </a:t>
            </a:r>
            <a:endParaRPr lang="en-AU" sz="2000" b="1">
              <a:solidFill>
                <a:schemeClr val="accent1">
                  <a:lumMod val="75000"/>
                </a:schemeClr>
              </a:solidFill>
              <a:latin typeface="+mn-lt"/>
            </a:endParaRPr>
          </a:p>
        </p:txBody>
      </p:sp>
      <p:sp>
        <p:nvSpPr>
          <p:cNvPr id="5" name="TextBox 4">
            <a:extLst>
              <a:ext uri="{FF2B5EF4-FFF2-40B4-BE49-F238E27FC236}">
                <a16:creationId xmlns:a16="http://schemas.microsoft.com/office/drawing/2014/main" id="{78C9A24C-CA42-1E1F-8BAD-E7F4377DD5C4}"/>
              </a:ext>
            </a:extLst>
          </p:cNvPr>
          <p:cNvSpPr txBox="1"/>
          <p:nvPr/>
        </p:nvSpPr>
        <p:spPr>
          <a:xfrm>
            <a:off x="2208545" y="3244334"/>
            <a:ext cx="6099048" cy="584775"/>
          </a:xfrm>
          <a:prstGeom prst="rect">
            <a:avLst/>
          </a:prstGeom>
          <a:noFill/>
        </p:spPr>
        <p:txBody>
          <a:bodyPr wrap="square">
            <a:spAutoFit/>
          </a:bodyPr>
          <a:lstStyle/>
          <a:p>
            <a:pPr algn="ctr"/>
            <a:r>
              <a:rPr lang="en-US" sz="3200" dirty="0">
                <a:solidFill>
                  <a:srgbClr val="415057"/>
                </a:solidFill>
              </a:rPr>
              <a:t>Questions?</a:t>
            </a:r>
            <a:endParaRPr lang="en-AU" sz="3200" dirty="0"/>
          </a:p>
        </p:txBody>
      </p:sp>
      <p:pic>
        <p:nvPicPr>
          <p:cNvPr id="7" name="Picture 6">
            <a:extLst>
              <a:ext uri="{FF2B5EF4-FFF2-40B4-BE49-F238E27FC236}">
                <a16:creationId xmlns:a16="http://schemas.microsoft.com/office/drawing/2014/main" id="{4014420A-C2EA-479F-8DF0-007913059473}"/>
              </a:ext>
            </a:extLst>
          </p:cNvPr>
          <p:cNvPicPr>
            <a:picLocks noChangeAspect="1"/>
          </p:cNvPicPr>
          <p:nvPr/>
        </p:nvPicPr>
        <p:blipFill>
          <a:blip r:embed="rId3"/>
          <a:stretch>
            <a:fillRect/>
          </a:stretch>
        </p:blipFill>
        <p:spPr>
          <a:xfrm>
            <a:off x="4141785" y="4426632"/>
            <a:ext cx="2869137" cy="1643441"/>
          </a:xfrm>
          <a:prstGeom prst="rect">
            <a:avLst/>
          </a:prstGeom>
        </p:spPr>
      </p:pic>
      <p:pic>
        <p:nvPicPr>
          <p:cNvPr id="2052" name="Picture 4" descr="La Giaconda - Part One - The Fibonacci Sequence - Vindochine">
            <a:extLst>
              <a:ext uri="{FF2B5EF4-FFF2-40B4-BE49-F238E27FC236}">
                <a16:creationId xmlns:a16="http://schemas.microsoft.com/office/drawing/2014/main" id="{C1E9B1F0-4062-DDF5-2846-24EB2893A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2541" y="990007"/>
            <a:ext cx="3955528" cy="14219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Da Vinci Code Cryptex Prop Replica | Coding, Tv props, Geek gadgets">
            <a:extLst>
              <a:ext uri="{FF2B5EF4-FFF2-40B4-BE49-F238E27FC236}">
                <a16:creationId xmlns:a16="http://schemas.microsoft.com/office/drawing/2014/main" id="{EA5DB19D-C604-91E4-0CDC-A827D04B7C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8652" y="273305"/>
            <a:ext cx="2736147" cy="273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7FBCEF2-D126-014F-0109-3C137E0DB659}"/>
              </a:ext>
            </a:extLst>
          </p:cNvPr>
          <p:cNvPicPr>
            <a:picLocks noChangeAspect="1"/>
          </p:cNvPicPr>
          <p:nvPr/>
        </p:nvPicPr>
        <p:blipFill>
          <a:blip r:embed="rId6"/>
          <a:stretch>
            <a:fillRect/>
          </a:stretch>
        </p:blipFill>
        <p:spPr>
          <a:xfrm>
            <a:off x="1055715" y="3115911"/>
            <a:ext cx="1921074" cy="2660322"/>
          </a:xfrm>
          <a:prstGeom prst="rect">
            <a:avLst/>
          </a:prstGeom>
        </p:spPr>
      </p:pic>
      <p:pic>
        <p:nvPicPr>
          <p:cNvPr id="2056" name="Picture 8" descr="Hidden Mysteries of the Da Vinci Code - Nspirement">
            <a:extLst>
              <a:ext uri="{FF2B5EF4-FFF2-40B4-BE49-F238E27FC236}">
                <a16:creationId xmlns:a16="http://schemas.microsoft.com/office/drawing/2014/main" id="{9B48A5CE-DA96-22BC-8408-EDED7AFA5C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8584" y="3211952"/>
            <a:ext cx="2686496" cy="17770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EF544FC-13EC-A5D8-6E29-0B3E62148B30}"/>
              </a:ext>
            </a:extLst>
          </p:cNvPr>
          <p:cNvSpPr txBox="1"/>
          <p:nvPr/>
        </p:nvSpPr>
        <p:spPr>
          <a:xfrm>
            <a:off x="502920" y="6300216"/>
            <a:ext cx="8247888" cy="338554"/>
          </a:xfrm>
          <a:prstGeom prst="rect">
            <a:avLst/>
          </a:prstGeom>
          <a:noFill/>
        </p:spPr>
        <p:txBody>
          <a:bodyPr wrap="square" rtlCol="0">
            <a:spAutoFit/>
          </a:bodyPr>
          <a:lstStyle/>
          <a:p>
            <a:r>
              <a:rPr lang="en-US" sz="800"/>
              <a:t>All quotes are from The Da Vinci Code (2006) directed by Ron Howard and starring Tom Hanks and Audrey Tatou. All images are either free to use or used under an existing content license.</a:t>
            </a:r>
            <a:endParaRPr lang="en-AU" sz="800"/>
          </a:p>
        </p:txBody>
      </p:sp>
    </p:spTree>
    <p:extLst>
      <p:ext uri="{BB962C8B-B14F-4D97-AF65-F5344CB8AC3E}">
        <p14:creationId xmlns:p14="http://schemas.microsoft.com/office/powerpoint/2010/main" val="42330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CA88B9-1D2C-4179-254C-1385724BDE34}"/>
              </a:ext>
            </a:extLst>
          </p:cNvPr>
          <p:cNvPicPr>
            <a:picLocks noChangeAspect="1"/>
          </p:cNvPicPr>
          <p:nvPr/>
        </p:nvPicPr>
        <p:blipFill>
          <a:blip r:embed="rId3"/>
          <a:stretch>
            <a:fillRect/>
          </a:stretch>
        </p:blipFill>
        <p:spPr>
          <a:xfrm>
            <a:off x="361950" y="5115179"/>
            <a:ext cx="2668644" cy="1396545"/>
          </a:xfrm>
          <a:prstGeom prst="rect">
            <a:avLst/>
          </a:prstGeom>
        </p:spPr>
      </p:pic>
      <p:sp>
        <p:nvSpPr>
          <p:cNvPr id="2" name="Title 1">
            <a:extLst>
              <a:ext uri="{FF2B5EF4-FFF2-40B4-BE49-F238E27FC236}">
                <a16:creationId xmlns:a16="http://schemas.microsoft.com/office/drawing/2014/main" id="{EAC174C8-0119-290F-82B8-DA3092620ACB}"/>
              </a:ext>
            </a:extLst>
          </p:cNvPr>
          <p:cNvSpPr>
            <a:spLocks noGrp="1"/>
          </p:cNvSpPr>
          <p:nvPr>
            <p:ph type="title"/>
          </p:nvPr>
        </p:nvSpPr>
        <p:spPr/>
        <p:txBody>
          <a:bodyPr>
            <a:normAutofit/>
          </a:bodyPr>
          <a:lstStyle/>
          <a:p>
            <a:r>
              <a:rPr lang="en-AU" sz="3200" dirty="0">
                <a:solidFill>
                  <a:schemeClr val="accent6">
                    <a:lumMod val="50000"/>
                  </a:schemeClr>
                </a:solidFill>
              </a:rPr>
              <a:t>The Great Mystery </a:t>
            </a:r>
            <a:r>
              <a:rPr lang="en-AU" sz="3200" dirty="0">
                <a:solidFill>
                  <a:schemeClr val="tx2"/>
                </a:solidFill>
              </a:rPr>
              <a:t>– Disciplinary matters</a:t>
            </a:r>
            <a:br>
              <a:rPr lang="en-AU" sz="3200" dirty="0">
                <a:solidFill>
                  <a:schemeClr val="tx2"/>
                </a:solidFill>
              </a:rPr>
            </a:br>
            <a:endParaRPr lang="en-AU" sz="3200" dirty="0">
              <a:solidFill>
                <a:schemeClr val="tx2"/>
              </a:solidFill>
            </a:endParaRPr>
          </a:p>
        </p:txBody>
      </p:sp>
      <p:graphicFrame>
        <p:nvGraphicFramePr>
          <p:cNvPr id="6" name="Content Placeholder 5">
            <a:extLst>
              <a:ext uri="{FF2B5EF4-FFF2-40B4-BE49-F238E27FC236}">
                <a16:creationId xmlns:a16="http://schemas.microsoft.com/office/drawing/2014/main" id="{FDC4C9DA-DF63-5DE3-58B1-EDA477E2EEED}"/>
              </a:ext>
            </a:extLst>
          </p:cNvPr>
          <p:cNvGraphicFramePr>
            <a:graphicFrameLocks noGrp="1"/>
          </p:cNvGraphicFramePr>
          <p:nvPr>
            <p:ph idx="1"/>
            <p:extLst>
              <p:ext uri="{D42A27DB-BD31-4B8C-83A1-F6EECF244321}">
                <p14:modId xmlns:p14="http://schemas.microsoft.com/office/powerpoint/2010/main" val="1182559168"/>
              </p:ext>
            </p:extLst>
          </p:nvPr>
        </p:nvGraphicFramePr>
        <p:xfrm>
          <a:off x="677334" y="1706251"/>
          <a:ext cx="8852636" cy="46191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738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E98F5D-4AA8-4F9E-B149-F4AD10302EAC}"/>
              </a:ext>
            </a:extLst>
          </p:cNvPr>
          <p:cNvSpPr>
            <a:spLocks noGrp="1"/>
          </p:cNvSpPr>
          <p:nvPr>
            <p:ph idx="1"/>
          </p:nvPr>
        </p:nvSpPr>
        <p:spPr>
          <a:xfrm>
            <a:off x="347549" y="3022617"/>
            <a:ext cx="9729901" cy="2738103"/>
          </a:xfrm>
        </p:spPr>
        <p:txBody>
          <a:bodyPr>
            <a:noAutofit/>
          </a:bodyPr>
          <a:lstStyle/>
          <a:p>
            <a:pPr marL="0" indent="0">
              <a:spcBef>
                <a:spcPts val="1200"/>
              </a:spcBef>
              <a:buClr>
                <a:srgbClr val="6EB9C5"/>
              </a:buClr>
              <a:buNone/>
            </a:pPr>
            <a:r>
              <a:rPr lang="en-US" sz="2400" dirty="0">
                <a:solidFill>
                  <a:schemeClr val="tx1"/>
                </a:solidFill>
              </a:rPr>
              <a:t>You told us that:</a:t>
            </a:r>
          </a:p>
          <a:p>
            <a:pPr marL="0" indent="0">
              <a:spcBef>
                <a:spcPts val="1200"/>
              </a:spcBef>
              <a:buClr>
                <a:srgbClr val="6EB9C5"/>
              </a:buClr>
              <a:buNone/>
            </a:pPr>
            <a:endParaRPr lang="en-US" dirty="0">
              <a:solidFill>
                <a:schemeClr val="tx1"/>
              </a:solidFill>
            </a:endParaRPr>
          </a:p>
          <a:p>
            <a:pPr>
              <a:spcBef>
                <a:spcPts val="1200"/>
              </a:spcBef>
              <a:buClr>
                <a:srgbClr val="6EB9C5"/>
              </a:buClr>
              <a:buFont typeface="Wingdings" panose="05000000000000000000" pitchFamily="2" charset="2"/>
              <a:buChar char="Ø"/>
            </a:pPr>
            <a:r>
              <a:rPr lang="en-US" dirty="0">
                <a:solidFill>
                  <a:schemeClr val="tx1"/>
                </a:solidFill>
              </a:rPr>
              <a:t>There is scope to improve understanding of the Code by enhancing the Guidelines</a:t>
            </a:r>
          </a:p>
          <a:p>
            <a:pPr>
              <a:spcBef>
                <a:spcPts val="1200"/>
              </a:spcBef>
              <a:buClr>
                <a:srgbClr val="6EB9C5"/>
              </a:buClr>
              <a:buFont typeface="Wingdings" panose="05000000000000000000" pitchFamily="2" charset="2"/>
              <a:buChar char="Ø"/>
            </a:pPr>
            <a:r>
              <a:rPr lang="en-US" dirty="0">
                <a:solidFill>
                  <a:schemeClr val="tx1"/>
                </a:solidFill>
              </a:rPr>
              <a:t>You would like more detailed information about the types of complaints received and the outcomes – what learnings can be communicated from the Board</a:t>
            </a:r>
          </a:p>
          <a:p>
            <a:pPr>
              <a:spcBef>
                <a:spcPts val="1200"/>
              </a:spcBef>
              <a:buClr>
                <a:srgbClr val="6EB9C5"/>
              </a:buClr>
              <a:buFont typeface="Wingdings" panose="05000000000000000000" pitchFamily="2" charset="2"/>
              <a:buChar char="Ø"/>
            </a:pPr>
            <a:r>
              <a:rPr lang="en-US" dirty="0">
                <a:solidFill>
                  <a:schemeClr val="tx1"/>
                </a:solidFill>
              </a:rPr>
              <a:t>The Board should facilitate the provision of additional CPE on the Code</a:t>
            </a:r>
          </a:p>
        </p:txBody>
      </p:sp>
      <p:sp>
        <p:nvSpPr>
          <p:cNvPr id="8" name="Title 1">
            <a:extLst>
              <a:ext uri="{FF2B5EF4-FFF2-40B4-BE49-F238E27FC236}">
                <a16:creationId xmlns:a16="http://schemas.microsoft.com/office/drawing/2014/main" id="{E092AACA-C0E8-1C60-A540-0D4B833B9862}"/>
              </a:ext>
            </a:extLst>
          </p:cNvPr>
          <p:cNvSpPr>
            <a:spLocks noGrp="1"/>
          </p:cNvSpPr>
          <p:nvPr>
            <p:ph type="title"/>
          </p:nvPr>
        </p:nvSpPr>
        <p:spPr>
          <a:xfrm>
            <a:off x="347549" y="365125"/>
            <a:ext cx="11006251" cy="1990148"/>
          </a:xfrm>
        </p:spPr>
        <p:txBody>
          <a:bodyPr>
            <a:normAutofit/>
          </a:bodyPr>
          <a:lstStyle/>
          <a:p>
            <a:r>
              <a:rPr lang="en-US" sz="3200" dirty="0">
                <a:solidFill>
                  <a:srgbClr val="415057"/>
                </a:solidFill>
              </a:rPr>
              <a:t>Feedback from the Code of Conduct ‘Health check’</a:t>
            </a:r>
            <a:br>
              <a:rPr lang="en-US" sz="2800" b="1" dirty="0">
                <a:solidFill>
                  <a:schemeClr val="accent1">
                    <a:lumMod val="75000"/>
                  </a:schemeClr>
                </a:solidFill>
                <a:latin typeface="+mn-lt"/>
              </a:rPr>
            </a:br>
            <a:br>
              <a:rPr lang="en-US" sz="2000" i="1" dirty="0">
                <a:solidFill>
                  <a:schemeClr val="accent1">
                    <a:lumMod val="75000"/>
                  </a:schemeClr>
                </a:solidFill>
                <a:latin typeface="+mn-lt"/>
              </a:rPr>
            </a:br>
            <a:r>
              <a:rPr lang="en-US" sz="2000" i="1" dirty="0">
                <a:solidFill>
                  <a:schemeClr val="accent1">
                    <a:lumMod val="75000"/>
                  </a:schemeClr>
                </a:solidFill>
                <a:latin typeface="+mn-lt"/>
              </a:rPr>
              <a:t>                                                 </a:t>
            </a:r>
            <a:r>
              <a:rPr lang="en-US" sz="2200" b="1" dirty="0">
                <a:solidFill>
                  <a:schemeClr val="accent1">
                    <a:lumMod val="75000"/>
                  </a:schemeClr>
                </a:solidFill>
                <a:latin typeface="+mn-lt"/>
              </a:rPr>
              <a:t>“</a:t>
            </a:r>
            <a:r>
              <a:rPr lang="en-US" sz="2000" b="1" i="1" dirty="0">
                <a:solidFill>
                  <a:schemeClr val="accent1">
                    <a:lumMod val="75000"/>
                  </a:schemeClr>
                </a:solidFill>
                <a:latin typeface="+mn-lt"/>
              </a:rPr>
              <a:t>So, how do we sift truth from belief?</a:t>
            </a:r>
            <a:br>
              <a:rPr lang="en-US" sz="2000" b="1" i="1" dirty="0">
                <a:solidFill>
                  <a:schemeClr val="accent1">
                    <a:lumMod val="75000"/>
                  </a:schemeClr>
                </a:solidFill>
                <a:latin typeface="+mn-lt"/>
              </a:rPr>
            </a:br>
            <a:r>
              <a:rPr lang="en-US" sz="2000" b="1" i="1" dirty="0">
                <a:solidFill>
                  <a:schemeClr val="accent1">
                    <a:lumMod val="75000"/>
                  </a:schemeClr>
                </a:solidFill>
                <a:latin typeface="+mn-lt"/>
              </a:rPr>
              <a:t>                                                            …Today this will be our quest”</a:t>
            </a:r>
            <a:endParaRPr lang="en-AU" sz="2000" b="1" dirty="0">
              <a:solidFill>
                <a:schemeClr val="accent1">
                  <a:lumMod val="75000"/>
                </a:schemeClr>
              </a:solidFill>
              <a:latin typeface="+mn-lt"/>
            </a:endParaRPr>
          </a:p>
        </p:txBody>
      </p:sp>
      <p:pic>
        <p:nvPicPr>
          <p:cNvPr id="3" name="Picture 2">
            <a:extLst>
              <a:ext uri="{FF2B5EF4-FFF2-40B4-BE49-F238E27FC236}">
                <a16:creationId xmlns:a16="http://schemas.microsoft.com/office/drawing/2014/main" id="{E45E826C-658E-B21B-8085-2651E14BDDD4}"/>
              </a:ext>
            </a:extLst>
          </p:cNvPr>
          <p:cNvPicPr>
            <a:picLocks noChangeAspect="1"/>
          </p:cNvPicPr>
          <p:nvPr/>
        </p:nvPicPr>
        <p:blipFill>
          <a:blip r:embed="rId3"/>
          <a:stretch>
            <a:fillRect/>
          </a:stretch>
        </p:blipFill>
        <p:spPr>
          <a:xfrm>
            <a:off x="936367" y="1211580"/>
            <a:ext cx="3005251" cy="1392677"/>
          </a:xfrm>
          <a:prstGeom prst="rect">
            <a:avLst/>
          </a:prstGeom>
          <a:effectLst>
            <a:softEdge rad="25400"/>
          </a:effectLst>
        </p:spPr>
      </p:pic>
    </p:spTree>
    <p:extLst>
      <p:ext uri="{BB962C8B-B14F-4D97-AF65-F5344CB8AC3E}">
        <p14:creationId xmlns:p14="http://schemas.microsoft.com/office/powerpoint/2010/main" val="195051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1600-7A31-C304-296F-896D0D76C213}"/>
              </a:ext>
            </a:extLst>
          </p:cNvPr>
          <p:cNvSpPr>
            <a:spLocks noGrp="1"/>
          </p:cNvSpPr>
          <p:nvPr>
            <p:ph type="title"/>
          </p:nvPr>
        </p:nvSpPr>
        <p:spPr>
          <a:xfrm>
            <a:off x="347549" y="365125"/>
            <a:ext cx="11006251" cy="1925588"/>
          </a:xfrm>
        </p:spPr>
        <p:txBody>
          <a:bodyPr>
            <a:normAutofit fontScale="90000"/>
          </a:bodyPr>
          <a:lstStyle/>
          <a:p>
            <a:r>
              <a:rPr lang="en-US" dirty="0">
                <a:solidFill>
                  <a:srgbClr val="415057"/>
                </a:solidFill>
              </a:rPr>
              <a:t>Overview of the complaint resolution procedure</a:t>
            </a:r>
            <a:br>
              <a:rPr lang="en-US" sz="3000" b="1" dirty="0">
                <a:solidFill>
                  <a:schemeClr val="accent1">
                    <a:lumMod val="75000"/>
                  </a:schemeClr>
                </a:solidFill>
                <a:latin typeface="+mn-lt"/>
              </a:rPr>
            </a:br>
            <a:br>
              <a:rPr lang="en-US" sz="3000" b="1" dirty="0">
                <a:solidFill>
                  <a:schemeClr val="accent1">
                    <a:lumMod val="75000"/>
                  </a:schemeClr>
                </a:solidFill>
                <a:latin typeface="+mn-lt"/>
              </a:rPr>
            </a:br>
            <a:r>
              <a:rPr lang="en-US" sz="3000" b="1" dirty="0">
                <a:solidFill>
                  <a:schemeClr val="accent1">
                    <a:lumMod val="75000"/>
                  </a:schemeClr>
                </a:solidFill>
                <a:latin typeface="+mn-lt"/>
              </a:rPr>
              <a:t>                                </a:t>
            </a:r>
            <a:r>
              <a:rPr lang="en-US" sz="2200" b="1" dirty="0">
                <a:solidFill>
                  <a:schemeClr val="accent1">
                    <a:lumMod val="75000"/>
                  </a:schemeClr>
                </a:solidFill>
                <a:latin typeface="+mn-lt"/>
              </a:rPr>
              <a:t>“</a:t>
            </a:r>
            <a:r>
              <a:rPr lang="en-US" sz="2200" b="1" i="1" dirty="0">
                <a:solidFill>
                  <a:schemeClr val="accent1">
                    <a:lumMod val="75000"/>
                  </a:schemeClr>
                </a:solidFill>
                <a:latin typeface="+mn-lt"/>
              </a:rPr>
              <a:t>A </a:t>
            </a:r>
            <a:r>
              <a:rPr lang="en-US" sz="2200" b="1" i="1" dirty="0" err="1">
                <a:solidFill>
                  <a:schemeClr val="accent1">
                    <a:lumMod val="75000"/>
                  </a:schemeClr>
                </a:solidFill>
                <a:latin typeface="+mn-lt"/>
              </a:rPr>
              <a:t>cryptex</a:t>
            </a:r>
            <a:r>
              <a:rPr lang="en-US" sz="2200" b="1" i="1" dirty="0">
                <a:solidFill>
                  <a:schemeClr val="accent1">
                    <a:lumMod val="75000"/>
                  </a:schemeClr>
                </a:solidFill>
                <a:latin typeface="+mn-lt"/>
              </a:rPr>
              <a:t>! – they are used to keep secrets…”</a:t>
            </a:r>
            <a:br>
              <a:rPr lang="en-US" sz="2000" i="1" dirty="0">
                <a:solidFill>
                  <a:schemeClr val="accent1">
                    <a:lumMod val="75000"/>
                  </a:schemeClr>
                </a:solidFill>
                <a:latin typeface="+mn-lt"/>
              </a:rPr>
            </a:br>
            <a:endParaRPr lang="en-AU" sz="3000" b="1" dirty="0">
              <a:solidFill>
                <a:schemeClr val="accent1">
                  <a:lumMod val="75000"/>
                </a:schemeClr>
              </a:solidFill>
              <a:latin typeface="+mn-lt"/>
            </a:endParaRPr>
          </a:p>
        </p:txBody>
      </p:sp>
      <p:pic>
        <p:nvPicPr>
          <p:cNvPr id="8" name="Picture 7">
            <a:extLst>
              <a:ext uri="{FF2B5EF4-FFF2-40B4-BE49-F238E27FC236}">
                <a16:creationId xmlns:a16="http://schemas.microsoft.com/office/drawing/2014/main" id="{ED2FEC11-0C3A-6FC9-C2A0-A9B703F53EBC}"/>
              </a:ext>
            </a:extLst>
          </p:cNvPr>
          <p:cNvPicPr>
            <a:picLocks noChangeAspect="1"/>
          </p:cNvPicPr>
          <p:nvPr/>
        </p:nvPicPr>
        <p:blipFill>
          <a:blip r:embed="rId3"/>
          <a:stretch>
            <a:fillRect/>
          </a:stretch>
        </p:blipFill>
        <p:spPr>
          <a:xfrm>
            <a:off x="1298102" y="1158286"/>
            <a:ext cx="2293761" cy="1468007"/>
          </a:xfrm>
          <a:prstGeom prst="rect">
            <a:avLst/>
          </a:prstGeom>
          <a:effectLst>
            <a:softEdge rad="76200"/>
          </a:effectLst>
        </p:spPr>
      </p:pic>
      <p:graphicFrame>
        <p:nvGraphicFramePr>
          <p:cNvPr id="5" name="Diagram 4">
            <a:extLst>
              <a:ext uri="{FF2B5EF4-FFF2-40B4-BE49-F238E27FC236}">
                <a16:creationId xmlns:a16="http://schemas.microsoft.com/office/drawing/2014/main" id="{246B7BFB-E495-0D1F-F5F5-3EF0A68D20DE}"/>
              </a:ext>
            </a:extLst>
          </p:cNvPr>
          <p:cNvGraphicFramePr/>
          <p:nvPr>
            <p:extLst>
              <p:ext uri="{D42A27DB-BD31-4B8C-83A1-F6EECF244321}">
                <p14:modId xmlns:p14="http://schemas.microsoft.com/office/powerpoint/2010/main" val="1125912242"/>
              </p:ext>
            </p:extLst>
          </p:nvPr>
        </p:nvGraphicFramePr>
        <p:xfrm>
          <a:off x="1695449" y="2626293"/>
          <a:ext cx="7315815" cy="3844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450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03E0-0A13-909C-4612-3B47D91060EB}"/>
              </a:ext>
            </a:extLst>
          </p:cNvPr>
          <p:cNvSpPr>
            <a:spLocks noGrp="1"/>
          </p:cNvSpPr>
          <p:nvPr>
            <p:ph type="title"/>
          </p:nvPr>
        </p:nvSpPr>
        <p:spPr>
          <a:xfrm>
            <a:off x="677335" y="1821485"/>
            <a:ext cx="8596668" cy="2705963"/>
          </a:xfrm>
        </p:spPr>
        <p:txBody>
          <a:bodyPr>
            <a:normAutofit/>
          </a:bodyPr>
          <a:lstStyle/>
          <a:p>
            <a:r>
              <a:rPr lang="en-AU" dirty="0">
                <a:solidFill>
                  <a:schemeClr val="accent5">
                    <a:lumMod val="50000"/>
                  </a:schemeClr>
                </a:solidFill>
              </a:rPr>
              <a:t>How many complaints have been formally lodged with the Board since the Trans-Tasman regime came into operation?</a:t>
            </a:r>
          </a:p>
        </p:txBody>
      </p:sp>
    </p:spTree>
    <p:extLst>
      <p:ext uri="{BB962C8B-B14F-4D97-AF65-F5344CB8AC3E}">
        <p14:creationId xmlns:p14="http://schemas.microsoft.com/office/powerpoint/2010/main" val="83368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3DE626-A7F3-A0C4-8BB3-145F1D7A22FD}"/>
              </a:ext>
            </a:extLst>
          </p:cNvPr>
          <p:cNvSpPr>
            <a:spLocks noGrp="1"/>
          </p:cNvSpPr>
          <p:nvPr>
            <p:ph type="title"/>
          </p:nvPr>
        </p:nvSpPr>
        <p:spPr>
          <a:xfrm>
            <a:off x="349200" y="363552"/>
            <a:ext cx="10515600" cy="1652012"/>
          </a:xfrm>
        </p:spPr>
        <p:txBody>
          <a:bodyPr>
            <a:normAutofit fontScale="90000"/>
          </a:bodyPr>
          <a:lstStyle/>
          <a:p>
            <a:r>
              <a:rPr lang="en-US" dirty="0">
                <a:solidFill>
                  <a:srgbClr val="415057"/>
                </a:solidFill>
              </a:rPr>
              <a:t>Complaints made under the Trans-Tasman Regime</a:t>
            </a:r>
            <a:br>
              <a:rPr lang="en-US" sz="2800" b="1" dirty="0">
                <a:solidFill>
                  <a:schemeClr val="accent1">
                    <a:lumMod val="75000"/>
                  </a:schemeClr>
                </a:solidFill>
                <a:latin typeface="+mn-lt"/>
              </a:rPr>
            </a:br>
            <a:br>
              <a:rPr lang="en-US" sz="1100" b="1" dirty="0">
                <a:solidFill>
                  <a:schemeClr val="accent1">
                    <a:lumMod val="75000"/>
                  </a:schemeClr>
                </a:solidFill>
                <a:latin typeface="+mn-lt"/>
              </a:rPr>
            </a:br>
            <a:r>
              <a:rPr lang="en-US" sz="2200" dirty="0">
                <a:solidFill>
                  <a:schemeClr val="accent1">
                    <a:lumMod val="75000"/>
                  </a:schemeClr>
                </a:solidFill>
                <a:latin typeface="+mn-lt"/>
              </a:rPr>
              <a:t>“</a:t>
            </a:r>
            <a:r>
              <a:rPr lang="en-US" sz="2200" i="1" dirty="0">
                <a:solidFill>
                  <a:schemeClr val="accent1">
                    <a:lumMod val="75000"/>
                  </a:schemeClr>
                </a:solidFill>
                <a:effectLst/>
                <a:latin typeface="+mn-lt"/>
              </a:rPr>
              <a:t>Understanding our past determines actively our ability</a:t>
            </a:r>
            <a:br>
              <a:rPr lang="en-US" sz="2200" i="1" dirty="0">
                <a:solidFill>
                  <a:schemeClr val="accent1">
                    <a:lumMod val="75000"/>
                  </a:schemeClr>
                </a:solidFill>
                <a:effectLst/>
                <a:latin typeface="+mn-lt"/>
              </a:rPr>
            </a:br>
            <a:r>
              <a:rPr lang="en-US" sz="2200" i="1" dirty="0">
                <a:solidFill>
                  <a:schemeClr val="accent1">
                    <a:lumMod val="75000"/>
                  </a:schemeClr>
                </a:solidFill>
                <a:effectLst/>
                <a:latin typeface="+mn-lt"/>
              </a:rPr>
              <a:t> to understand the present.”</a:t>
            </a:r>
            <a:br>
              <a:rPr lang="en-US" sz="2000" b="0" i="1" dirty="0">
                <a:solidFill>
                  <a:schemeClr val="accent1">
                    <a:lumMod val="75000"/>
                  </a:schemeClr>
                </a:solidFill>
                <a:effectLst/>
                <a:latin typeface="+mn-lt"/>
              </a:rPr>
            </a:br>
            <a:br>
              <a:rPr lang="en-US" sz="2000" b="0" i="1" dirty="0">
                <a:solidFill>
                  <a:schemeClr val="accent1">
                    <a:lumMod val="75000"/>
                  </a:schemeClr>
                </a:solidFill>
                <a:effectLst/>
                <a:latin typeface="+mn-lt"/>
              </a:rPr>
            </a:br>
            <a:br>
              <a:rPr lang="en-US" sz="2000" b="0" i="1" dirty="0">
                <a:solidFill>
                  <a:schemeClr val="accent1">
                    <a:lumMod val="75000"/>
                  </a:schemeClr>
                </a:solidFill>
                <a:effectLst/>
                <a:latin typeface="+mn-lt"/>
              </a:rPr>
            </a:br>
            <a:endParaRPr lang="en-AU" sz="2000" b="1" i="1" dirty="0">
              <a:solidFill>
                <a:schemeClr val="accent1">
                  <a:lumMod val="75000"/>
                </a:schemeClr>
              </a:solidFill>
              <a:latin typeface="+mn-lt"/>
            </a:endParaRPr>
          </a:p>
        </p:txBody>
      </p:sp>
      <p:pic>
        <p:nvPicPr>
          <p:cNvPr id="5" name="Picture 4">
            <a:extLst>
              <a:ext uri="{FF2B5EF4-FFF2-40B4-BE49-F238E27FC236}">
                <a16:creationId xmlns:a16="http://schemas.microsoft.com/office/drawing/2014/main" id="{09D65A92-B7AE-9349-6190-548AE57BC300}"/>
              </a:ext>
            </a:extLst>
          </p:cNvPr>
          <p:cNvPicPr>
            <a:picLocks noChangeAspect="1"/>
          </p:cNvPicPr>
          <p:nvPr/>
        </p:nvPicPr>
        <p:blipFill>
          <a:blip r:embed="rId3"/>
          <a:stretch>
            <a:fillRect/>
          </a:stretch>
        </p:blipFill>
        <p:spPr>
          <a:xfrm>
            <a:off x="700490" y="1998258"/>
            <a:ext cx="7856901" cy="4496190"/>
          </a:xfrm>
          <a:prstGeom prst="rect">
            <a:avLst/>
          </a:prstGeom>
        </p:spPr>
      </p:pic>
    </p:spTree>
    <p:extLst>
      <p:ext uri="{BB962C8B-B14F-4D97-AF65-F5344CB8AC3E}">
        <p14:creationId xmlns:p14="http://schemas.microsoft.com/office/powerpoint/2010/main" val="2348139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22CFA-E685-19B4-527B-7D3AB42D8BBF}"/>
              </a:ext>
            </a:extLst>
          </p:cNvPr>
          <p:cNvSpPr>
            <a:spLocks noGrp="1"/>
          </p:cNvSpPr>
          <p:nvPr>
            <p:ph type="title"/>
          </p:nvPr>
        </p:nvSpPr>
        <p:spPr/>
        <p:txBody>
          <a:bodyPr>
            <a:normAutofit fontScale="90000"/>
          </a:bodyPr>
          <a:lstStyle/>
          <a:p>
            <a:r>
              <a:rPr lang="en-AU" dirty="0">
                <a:solidFill>
                  <a:schemeClr val="accent5">
                    <a:lumMod val="50000"/>
                  </a:schemeClr>
                </a:solidFill>
              </a:rPr>
              <a:t>Have more complaints been made about patent attorneys or trade mark attorneys?</a:t>
            </a:r>
          </a:p>
        </p:txBody>
      </p:sp>
    </p:spTree>
    <p:extLst>
      <p:ext uri="{BB962C8B-B14F-4D97-AF65-F5344CB8AC3E}">
        <p14:creationId xmlns:p14="http://schemas.microsoft.com/office/powerpoint/2010/main" val="317602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A8B1-64D8-DFC6-3C78-3B0CE466540F}"/>
              </a:ext>
            </a:extLst>
          </p:cNvPr>
          <p:cNvSpPr>
            <a:spLocks noGrp="1"/>
          </p:cNvSpPr>
          <p:nvPr>
            <p:ph type="title"/>
          </p:nvPr>
        </p:nvSpPr>
        <p:spPr/>
        <p:txBody>
          <a:bodyPr>
            <a:normAutofit fontScale="90000"/>
          </a:bodyPr>
          <a:lstStyle/>
          <a:p>
            <a:r>
              <a:rPr lang="en-US" sz="3600" dirty="0">
                <a:solidFill>
                  <a:srgbClr val="415057"/>
                </a:solidFill>
              </a:rPr>
              <a:t>What are the types of complaints?</a:t>
            </a:r>
            <a:br>
              <a:rPr lang="en-US" sz="2400" i="1" dirty="0">
                <a:solidFill>
                  <a:schemeClr val="accent1">
                    <a:lumMod val="75000"/>
                  </a:schemeClr>
                </a:solidFill>
                <a:latin typeface="+mn-lt"/>
              </a:rPr>
            </a:br>
            <a:br>
              <a:rPr lang="en-US" sz="2400" i="1" dirty="0">
                <a:solidFill>
                  <a:schemeClr val="accent1">
                    <a:lumMod val="75000"/>
                  </a:schemeClr>
                </a:solidFill>
                <a:latin typeface="+mn-lt"/>
              </a:rPr>
            </a:br>
            <a:r>
              <a:rPr lang="en-US" sz="2400" i="1" dirty="0">
                <a:solidFill>
                  <a:schemeClr val="accent1">
                    <a:lumMod val="75000"/>
                  </a:schemeClr>
                </a:solidFill>
                <a:latin typeface="+mn-lt"/>
              </a:rPr>
              <a:t>“Seek the truth, seek The Code”</a:t>
            </a:r>
            <a:endParaRPr lang="en-AU" dirty="0"/>
          </a:p>
        </p:txBody>
      </p:sp>
      <p:graphicFrame>
        <p:nvGraphicFramePr>
          <p:cNvPr id="7" name="Content Placeholder 6">
            <a:extLst>
              <a:ext uri="{FF2B5EF4-FFF2-40B4-BE49-F238E27FC236}">
                <a16:creationId xmlns:a16="http://schemas.microsoft.com/office/drawing/2014/main" id="{4CB1864B-5D0B-E594-5836-E1163104E33C}"/>
              </a:ext>
            </a:extLst>
          </p:cNvPr>
          <p:cNvGraphicFramePr>
            <a:graphicFrameLocks noGrp="1"/>
          </p:cNvGraphicFramePr>
          <p:nvPr>
            <p:ph idx="1"/>
            <p:extLst>
              <p:ext uri="{D42A27DB-BD31-4B8C-83A1-F6EECF244321}">
                <p14:modId xmlns:p14="http://schemas.microsoft.com/office/powerpoint/2010/main" val="3181541603"/>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7CAEFFF7-4B35-CD58-7A5B-F22A5DD27EE8}"/>
              </a:ext>
            </a:extLst>
          </p:cNvPr>
          <p:cNvPicPr>
            <a:picLocks noChangeAspect="1"/>
          </p:cNvPicPr>
          <p:nvPr/>
        </p:nvPicPr>
        <p:blipFill>
          <a:blip r:embed="rId3"/>
          <a:stretch>
            <a:fillRect/>
          </a:stretch>
        </p:blipFill>
        <p:spPr>
          <a:xfrm>
            <a:off x="7115831" y="698161"/>
            <a:ext cx="2158171" cy="1347333"/>
          </a:xfrm>
          <a:prstGeom prst="rect">
            <a:avLst/>
          </a:prstGeom>
        </p:spPr>
      </p:pic>
    </p:spTree>
    <p:extLst>
      <p:ext uri="{BB962C8B-B14F-4D97-AF65-F5344CB8AC3E}">
        <p14:creationId xmlns:p14="http://schemas.microsoft.com/office/powerpoint/2010/main" val="42755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p:cTn id="7" dur="2000" fill="hold"/>
                                        <p:tgtEl>
                                          <p:spTgt spid="7">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2000" fill="hold"/>
                                        <p:tgtEl>
                                          <p:spTgt spid="7">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2000"/>
                                        <p:tgtEl>
                                          <p:spTgt spid="7">
                                            <p:graphicEl>
                                              <a:chart seriesIdx="-3" categoryIdx="-3" bldStep="gridLegen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graphicEl>
                                              <a:chart seriesIdx="0" categoryIdx="0" bldStep="ptInSeries"/>
                                            </p:graphicEl>
                                          </p:spTgt>
                                        </p:tgtEl>
                                        <p:attrNameLst>
                                          <p:attrName>style.visibility</p:attrName>
                                        </p:attrNameLst>
                                      </p:cBhvr>
                                      <p:to>
                                        <p:strVal val="visible"/>
                                      </p:to>
                                    </p:set>
                                    <p:anim calcmode="lin" valueType="num">
                                      <p:cBhvr>
                                        <p:cTn id="14" dur="2000" fill="hold"/>
                                        <p:tgtEl>
                                          <p:spTgt spid="7">
                                            <p:graphicEl>
                                              <a:chart seriesIdx="0" categoryIdx="0" bldStep="ptInSeries"/>
                                            </p:graphicEl>
                                          </p:spTgt>
                                        </p:tgtEl>
                                        <p:attrNameLst>
                                          <p:attrName>ppt_w</p:attrName>
                                        </p:attrNameLst>
                                      </p:cBhvr>
                                      <p:tavLst>
                                        <p:tav tm="0">
                                          <p:val>
                                            <p:fltVal val="0"/>
                                          </p:val>
                                        </p:tav>
                                        <p:tav tm="100000">
                                          <p:val>
                                            <p:strVal val="#ppt_w"/>
                                          </p:val>
                                        </p:tav>
                                      </p:tavLst>
                                    </p:anim>
                                    <p:anim calcmode="lin" valueType="num">
                                      <p:cBhvr>
                                        <p:cTn id="15" dur="2000" fill="hold"/>
                                        <p:tgtEl>
                                          <p:spTgt spid="7">
                                            <p:graphicEl>
                                              <a:chart seriesIdx="0" categoryIdx="0" bldStep="ptInSeries"/>
                                            </p:graphicEl>
                                          </p:spTgt>
                                        </p:tgtEl>
                                        <p:attrNameLst>
                                          <p:attrName>ppt_h</p:attrName>
                                        </p:attrNameLst>
                                      </p:cBhvr>
                                      <p:tavLst>
                                        <p:tav tm="0">
                                          <p:val>
                                            <p:fltVal val="0"/>
                                          </p:val>
                                        </p:tav>
                                        <p:tav tm="100000">
                                          <p:val>
                                            <p:strVal val="#ppt_h"/>
                                          </p:val>
                                        </p:tav>
                                      </p:tavLst>
                                    </p:anim>
                                    <p:animEffect transition="in" filter="fade">
                                      <p:cBhvr>
                                        <p:cTn id="16" dur="2000"/>
                                        <p:tgtEl>
                                          <p:spTgt spid="7">
                                            <p:graphicEl>
                                              <a:chart seriesIdx="0" categoryIdx="0" bldStep="ptIn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graphicEl>
                                              <a:chart seriesIdx="0" categoryIdx="1" bldStep="ptInSeries"/>
                                            </p:graphicEl>
                                          </p:spTgt>
                                        </p:tgtEl>
                                        <p:attrNameLst>
                                          <p:attrName>style.visibility</p:attrName>
                                        </p:attrNameLst>
                                      </p:cBhvr>
                                      <p:to>
                                        <p:strVal val="visible"/>
                                      </p:to>
                                    </p:set>
                                    <p:anim calcmode="lin" valueType="num">
                                      <p:cBhvr>
                                        <p:cTn id="21" dur="2000" fill="hold"/>
                                        <p:tgtEl>
                                          <p:spTgt spid="7">
                                            <p:graphicEl>
                                              <a:chart seriesIdx="0" categoryIdx="1" bldStep="ptInSeries"/>
                                            </p:graphicEl>
                                          </p:spTgt>
                                        </p:tgtEl>
                                        <p:attrNameLst>
                                          <p:attrName>ppt_w</p:attrName>
                                        </p:attrNameLst>
                                      </p:cBhvr>
                                      <p:tavLst>
                                        <p:tav tm="0">
                                          <p:val>
                                            <p:fltVal val="0"/>
                                          </p:val>
                                        </p:tav>
                                        <p:tav tm="100000">
                                          <p:val>
                                            <p:strVal val="#ppt_w"/>
                                          </p:val>
                                        </p:tav>
                                      </p:tavLst>
                                    </p:anim>
                                    <p:anim calcmode="lin" valueType="num">
                                      <p:cBhvr>
                                        <p:cTn id="22" dur="2000" fill="hold"/>
                                        <p:tgtEl>
                                          <p:spTgt spid="7">
                                            <p:graphicEl>
                                              <a:chart seriesIdx="0" categoryIdx="1" bldStep="ptInSeries"/>
                                            </p:graphicEl>
                                          </p:spTgt>
                                        </p:tgtEl>
                                        <p:attrNameLst>
                                          <p:attrName>ppt_h</p:attrName>
                                        </p:attrNameLst>
                                      </p:cBhvr>
                                      <p:tavLst>
                                        <p:tav tm="0">
                                          <p:val>
                                            <p:fltVal val="0"/>
                                          </p:val>
                                        </p:tav>
                                        <p:tav tm="100000">
                                          <p:val>
                                            <p:strVal val="#ppt_h"/>
                                          </p:val>
                                        </p:tav>
                                      </p:tavLst>
                                    </p:anim>
                                    <p:animEffect transition="in" filter="fade">
                                      <p:cBhvr>
                                        <p:cTn id="23" dur="2000"/>
                                        <p:tgtEl>
                                          <p:spTgt spid="7">
                                            <p:graphicEl>
                                              <a:chart seriesIdx="0" categoryIdx="1" bldStep="ptIn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graphicEl>
                                              <a:chart seriesIdx="0" categoryIdx="2" bldStep="ptInSeries"/>
                                            </p:graphicEl>
                                          </p:spTgt>
                                        </p:tgtEl>
                                        <p:attrNameLst>
                                          <p:attrName>style.visibility</p:attrName>
                                        </p:attrNameLst>
                                      </p:cBhvr>
                                      <p:to>
                                        <p:strVal val="visible"/>
                                      </p:to>
                                    </p:set>
                                    <p:anim calcmode="lin" valueType="num">
                                      <p:cBhvr>
                                        <p:cTn id="28" dur="2000" fill="hold"/>
                                        <p:tgtEl>
                                          <p:spTgt spid="7">
                                            <p:graphicEl>
                                              <a:chart seriesIdx="0" categoryIdx="2" bldStep="ptInSeries"/>
                                            </p:graphicEl>
                                          </p:spTgt>
                                        </p:tgtEl>
                                        <p:attrNameLst>
                                          <p:attrName>ppt_w</p:attrName>
                                        </p:attrNameLst>
                                      </p:cBhvr>
                                      <p:tavLst>
                                        <p:tav tm="0">
                                          <p:val>
                                            <p:fltVal val="0"/>
                                          </p:val>
                                        </p:tav>
                                        <p:tav tm="100000">
                                          <p:val>
                                            <p:strVal val="#ppt_w"/>
                                          </p:val>
                                        </p:tav>
                                      </p:tavLst>
                                    </p:anim>
                                    <p:anim calcmode="lin" valueType="num">
                                      <p:cBhvr>
                                        <p:cTn id="29" dur="2000" fill="hold"/>
                                        <p:tgtEl>
                                          <p:spTgt spid="7">
                                            <p:graphicEl>
                                              <a:chart seriesIdx="0" categoryIdx="2" bldStep="ptInSeries"/>
                                            </p:graphicEl>
                                          </p:spTgt>
                                        </p:tgtEl>
                                        <p:attrNameLst>
                                          <p:attrName>ppt_h</p:attrName>
                                        </p:attrNameLst>
                                      </p:cBhvr>
                                      <p:tavLst>
                                        <p:tav tm="0">
                                          <p:val>
                                            <p:fltVal val="0"/>
                                          </p:val>
                                        </p:tav>
                                        <p:tav tm="100000">
                                          <p:val>
                                            <p:strVal val="#ppt_h"/>
                                          </p:val>
                                        </p:tav>
                                      </p:tavLst>
                                    </p:anim>
                                    <p:animEffect transition="in" filter="fade">
                                      <p:cBhvr>
                                        <p:cTn id="30" dur="2000"/>
                                        <p:tgtEl>
                                          <p:spTgt spid="7">
                                            <p:graphicEl>
                                              <a:chart seriesIdx="0" categoryIdx="2" bldStep="ptIn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chart seriesIdx="0" categoryIdx="3" bldStep="ptInSeries"/>
                                            </p:graphicEl>
                                          </p:spTgt>
                                        </p:tgtEl>
                                        <p:attrNameLst>
                                          <p:attrName>style.visibility</p:attrName>
                                        </p:attrNameLst>
                                      </p:cBhvr>
                                      <p:to>
                                        <p:strVal val="visible"/>
                                      </p:to>
                                    </p:set>
                                    <p:anim calcmode="lin" valueType="num">
                                      <p:cBhvr>
                                        <p:cTn id="35" dur="2000" fill="hold"/>
                                        <p:tgtEl>
                                          <p:spTgt spid="7">
                                            <p:graphicEl>
                                              <a:chart seriesIdx="0" categoryIdx="3" bldStep="ptInSeries"/>
                                            </p:graphicEl>
                                          </p:spTgt>
                                        </p:tgtEl>
                                        <p:attrNameLst>
                                          <p:attrName>ppt_w</p:attrName>
                                        </p:attrNameLst>
                                      </p:cBhvr>
                                      <p:tavLst>
                                        <p:tav tm="0">
                                          <p:val>
                                            <p:fltVal val="0"/>
                                          </p:val>
                                        </p:tav>
                                        <p:tav tm="100000">
                                          <p:val>
                                            <p:strVal val="#ppt_w"/>
                                          </p:val>
                                        </p:tav>
                                      </p:tavLst>
                                    </p:anim>
                                    <p:anim calcmode="lin" valueType="num">
                                      <p:cBhvr>
                                        <p:cTn id="36" dur="2000" fill="hold"/>
                                        <p:tgtEl>
                                          <p:spTgt spid="7">
                                            <p:graphicEl>
                                              <a:chart seriesIdx="0" categoryIdx="3" bldStep="ptInSeries"/>
                                            </p:graphicEl>
                                          </p:spTgt>
                                        </p:tgtEl>
                                        <p:attrNameLst>
                                          <p:attrName>ppt_h</p:attrName>
                                        </p:attrNameLst>
                                      </p:cBhvr>
                                      <p:tavLst>
                                        <p:tav tm="0">
                                          <p:val>
                                            <p:fltVal val="0"/>
                                          </p:val>
                                        </p:tav>
                                        <p:tav tm="100000">
                                          <p:val>
                                            <p:strVal val="#ppt_h"/>
                                          </p:val>
                                        </p:tav>
                                      </p:tavLst>
                                    </p:anim>
                                    <p:animEffect transition="in" filter="fade">
                                      <p:cBhvr>
                                        <p:cTn id="37" dur="2000"/>
                                        <p:tgtEl>
                                          <p:spTgt spid="7">
                                            <p:graphicEl>
                                              <a:chart seriesIdx="0"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El"/>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5620-E4FA-869F-888C-B502AC683A95}"/>
              </a:ext>
            </a:extLst>
          </p:cNvPr>
          <p:cNvSpPr>
            <a:spLocks noGrp="1"/>
          </p:cNvSpPr>
          <p:nvPr>
            <p:ph type="title"/>
          </p:nvPr>
        </p:nvSpPr>
        <p:spPr/>
        <p:txBody>
          <a:bodyPr/>
          <a:lstStyle/>
          <a:p>
            <a:r>
              <a:rPr lang="en-AU" dirty="0">
                <a:solidFill>
                  <a:schemeClr val="accent5">
                    <a:lumMod val="50000"/>
                  </a:schemeClr>
                </a:solidFill>
              </a:rPr>
              <a:t>Which area(s) of the Code have the complaints been about?</a:t>
            </a:r>
          </a:p>
        </p:txBody>
      </p:sp>
    </p:spTree>
    <p:extLst>
      <p:ext uri="{BB962C8B-B14F-4D97-AF65-F5344CB8AC3E}">
        <p14:creationId xmlns:p14="http://schemas.microsoft.com/office/powerpoint/2010/main" val="195083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TTIPAB Slide">
      <a:dk1>
        <a:sysClr val="windowText" lastClr="000000"/>
      </a:dk1>
      <a:lt1>
        <a:sysClr val="window" lastClr="FFFFFF"/>
      </a:lt1>
      <a:dk2>
        <a:srgbClr val="2C3C43"/>
      </a:dk2>
      <a:lt2>
        <a:srgbClr val="EBEBEB"/>
      </a:lt2>
      <a:accent1>
        <a:srgbClr val="DAEEEF"/>
      </a:accent1>
      <a:accent2>
        <a:srgbClr val="2E3B46"/>
      </a:accent2>
      <a:accent3>
        <a:srgbClr val="42D0A2"/>
      </a:accent3>
      <a:accent4>
        <a:srgbClr val="2E3B46"/>
      </a:accent4>
      <a:accent5>
        <a:srgbClr val="B7DCE2"/>
      </a:accent5>
      <a:accent6>
        <a:srgbClr val="B7DCE2"/>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B7F5F8C178574A8B09909379B6E048" ma:contentTypeVersion="16" ma:contentTypeDescription="Create a new document." ma:contentTypeScope="" ma:versionID="fcc095f73273a45e4505e25f370684d6">
  <xsd:schema xmlns:xsd="http://www.w3.org/2001/XMLSchema" xmlns:xs="http://www.w3.org/2001/XMLSchema" xmlns:p="http://schemas.microsoft.com/office/2006/metadata/properties" xmlns:ns2="fc69ca6b-fa91-4382-b2da-a0c95d09f1c1" xmlns:ns3="1672a903-2d14-404e-b271-68b04aa272ed" targetNamespace="http://schemas.microsoft.com/office/2006/metadata/properties" ma:root="true" ma:fieldsID="45509e4b4341292d57b9ead9160f1a52" ns2:_="" ns3:_="">
    <xsd:import namespace="fc69ca6b-fa91-4382-b2da-a0c95d09f1c1"/>
    <xsd:import namespace="1672a903-2d14-404e-b271-68b04aa272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69ca6b-fa91-4382-b2da-a0c95d09f1c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2562e02-8487-4263-a66c-d969300606be}" ma:internalName="TaxCatchAll" ma:showField="CatchAllData" ma:web="fc69ca6b-fa91-4382-b2da-a0c95d09f1c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72a903-2d14-404e-b271-68b04aa272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400d69b-c4ee-4dab-8955-6fb8aa649365"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Date" ma:index="26"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fc69ca6b-fa91-4382-b2da-a0c95d09f1c1" xsi:nil="true"/>
    <Date xmlns="1672a903-2d14-404e-b271-68b04aa272ed" xsi:nil="true"/>
    <lcf76f155ced4ddcb4097134ff3c332f xmlns="1672a903-2d14-404e-b271-68b04aa272ed">
      <Terms xmlns="http://schemas.microsoft.com/office/infopath/2007/PartnerControls"/>
    </lcf76f155ced4ddcb4097134ff3c332f>
    <_dlc_DocId xmlns="fc69ca6b-fa91-4382-b2da-a0c95d09f1c1">4CAVYFRCE6ED-1828436588-13683</_dlc_DocId>
    <_dlc_DocIdUrl xmlns="fc69ca6b-fa91-4382-b2da-a0c95d09f1c1">
      <Url>https://ipagov.sharepoint.com/sites/AssuranceandGovernance/_layouts/15/DocIdRedir.aspx?ID=4CAVYFRCE6ED-1828436588-13683</Url>
      <Description>4CAVYFRCE6ED-1828436588-13683</Description>
    </_dlc_DocIdUrl>
  </documentManagement>
</p:properties>
</file>

<file path=customXml/itemProps1.xml><?xml version="1.0" encoding="utf-8"?>
<ds:datastoreItem xmlns:ds="http://schemas.openxmlformats.org/officeDocument/2006/customXml" ds:itemID="{67227BD2-E7BA-480D-9D8E-E3A3C1AC27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69ca6b-fa91-4382-b2da-a0c95d09f1c1"/>
    <ds:schemaRef ds:uri="1672a903-2d14-404e-b271-68b04aa272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375E80-4316-465E-B4CA-744EE6A0DDFE}">
  <ds:schemaRefs>
    <ds:schemaRef ds:uri="http://schemas.microsoft.com/sharepoint/events"/>
  </ds:schemaRefs>
</ds:datastoreItem>
</file>

<file path=customXml/itemProps3.xml><?xml version="1.0" encoding="utf-8"?>
<ds:datastoreItem xmlns:ds="http://schemas.openxmlformats.org/officeDocument/2006/customXml" ds:itemID="{49255C12-CADB-4EC7-9B95-5B59F8B47FEF}">
  <ds:schemaRefs>
    <ds:schemaRef ds:uri="http://schemas.microsoft.com/sharepoint/v3/contenttype/forms"/>
  </ds:schemaRefs>
</ds:datastoreItem>
</file>

<file path=customXml/itemProps4.xml><?xml version="1.0" encoding="utf-8"?>
<ds:datastoreItem xmlns:ds="http://schemas.openxmlformats.org/officeDocument/2006/customXml" ds:itemID="{EA2383BA-DB5C-46E0-BC25-9BCD36E4F7F7}">
  <ds:schemaRefs>
    <ds:schemaRef ds:uri="http://purl.org/dc/elements/1.1/"/>
    <ds:schemaRef ds:uri="http://www.w3.org/XML/1998/namespace"/>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1672a903-2d14-404e-b271-68b04aa272ed"/>
    <ds:schemaRef ds:uri="fc69ca6b-fa91-4382-b2da-a0c95d09f1c1"/>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2722</TotalTime>
  <Words>635</Words>
  <Application>Microsoft Office PowerPoint</Application>
  <PresentationFormat>Widescreen</PresentationFormat>
  <Paragraphs>75</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Trebuchet MS</vt:lpstr>
      <vt:lpstr>Wingdings</vt:lpstr>
      <vt:lpstr>Wingdings 3</vt:lpstr>
      <vt:lpstr>Wingdings,Sans-Serif</vt:lpstr>
      <vt:lpstr>Facet</vt:lpstr>
      <vt:lpstr>The Da Vinci Code of Conduct  Solving the mystery of matters that come before the TTIPAB </vt:lpstr>
      <vt:lpstr>The Great Mystery – Disciplinary matters </vt:lpstr>
      <vt:lpstr>Feedback from the Code of Conduct ‘Health check’                                                   “So, how do we sift truth from belief?                                                             …Today this will be our quest”</vt:lpstr>
      <vt:lpstr>Overview of the complaint resolution procedure                                  “A cryptex! – they are used to keep secrets…” </vt:lpstr>
      <vt:lpstr>How many complaints have been formally lodged with the Board since the Trans-Tasman regime came into operation?</vt:lpstr>
      <vt:lpstr>Complaints made under the Trans-Tasman Regime  “Understanding our past determines actively our ability  to understand the present.”   </vt:lpstr>
      <vt:lpstr>Have more complaints been made about patent attorneys or trade mark attorneys?</vt:lpstr>
      <vt:lpstr>What are the types of complaints?  “Seek the truth, seek The Code”</vt:lpstr>
      <vt:lpstr>Which area(s) of the Code have the complaints been about?</vt:lpstr>
      <vt:lpstr>Areas of the Code cited in complaints</vt:lpstr>
      <vt:lpstr>Examples of types of complaints</vt:lpstr>
      <vt:lpstr>Examples of types of complaints</vt:lpstr>
      <vt:lpstr>Early Intervention Strategies                                                                                          “But first, a test of honor”</vt:lpstr>
      <vt:lpstr>Recent action by Board and the future work plan                “What is history, but a fable agreed upon ?”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 Vinci Code of Conduct  Solving the mystery of matters that come before the TTIPAB</dc:title>
  <dc:creator>Rachel Dunn</dc:creator>
  <cp:lastModifiedBy>Rachel Dunn</cp:lastModifiedBy>
  <cp:revision>30</cp:revision>
  <cp:lastPrinted>2023-04-20T23:11:26Z</cp:lastPrinted>
  <dcterms:created xsi:type="dcterms:W3CDTF">2023-04-13T06:14:33Z</dcterms:created>
  <dcterms:modified xsi:type="dcterms:W3CDTF">2023-05-08T06:51:53Z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0x010100FDB7F5F8C178574A8B09909379B6E048</vt:lpwstr>
  </property>
  <property fmtid="{D5CDD505-2E9C-101B-9397-08002B2CF9AE}" pid="3" name="_dlc_DocIdItemGuid">
    <vt:lpwstr>a4b24c73-2a5a-44fc-a7c9-db59d9edf45a</vt:lpwstr>
  </property>
  <property fmtid="{D5CDD505-2E9C-101B-9397-08002B2CF9AE}" pid="4" name="MediaServiceImageTags">
    <vt:lpwstr/>
  </property>
</Properties>
</file>